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119"/>
  </p:notesMasterIdLst>
  <p:handoutMasterIdLst>
    <p:handoutMasterId r:id="rId120"/>
  </p:handoutMasterIdLst>
  <p:sldIdLst>
    <p:sldId id="641" r:id="rId70"/>
    <p:sldId id="623" r:id="rId71"/>
    <p:sldId id="630" r:id="rId72"/>
    <p:sldId id="648" r:id="rId73"/>
    <p:sldId id="649" r:id="rId74"/>
    <p:sldId id="647" r:id="rId75"/>
    <p:sldId id="650" r:id="rId76"/>
    <p:sldId id="625" r:id="rId77"/>
    <p:sldId id="651" r:id="rId78"/>
    <p:sldId id="691" r:id="rId79"/>
    <p:sldId id="652" r:id="rId80"/>
    <p:sldId id="653" r:id="rId81"/>
    <p:sldId id="654" r:id="rId82"/>
    <p:sldId id="655" r:id="rId83"/>
    <p:sldId id="689" r:id="rId84"/>
    <p:sldId id="692" r:id="rId85"/>
    <p:sldId id="656" r:id="rId86"/>
    <p:sldId id="657" r:id="rId87"/>
    <p:sldId id="658" r:id="rId88"/>
    <p:sldId id="659" r:id="rId89"/>
    <p:sldId id="688" r:id="rId90"/>
    <p:sldId id="693" r:id="rId91"/>
    <p:sldId id="662" r:id="rId92"/>
    <p:sldId id="661" r:id="rId93"/>
    <p:sldId id="663" r:id="rId94"/>
    <p:sldId id="665" r:id="rId95"/>
    <p:sldId id="687" r:id="rId96"/>
    <p:sldId id="694" r:id="rId97"/>
    <p:sldId id="668" r:id="rId98"/>
    <p:sldId id="672" r:id="rId99"/>
    <p:sldId id="669" r:id="rId100"/>
    <p:sldId id="671" r:id="rId101"/>
    <p:sldId id="670" r:id="rId102"/>
    <p:sldId id="686" r:id="rId103"/>
    <p:sldId id="695" r:id="rId104"/>
    <p:sldId id="676" r:id="rId105"/>
    <p:sldId id="684" r:id="rId106"/>
    <p:sldId id="696" r:id="rId107"/>
    <p:sldId id="678" r:id="rId108"/>
    <p:sldId id="679" r:id="rId109"/>
    <p:sldId id="680" r:id="rId110"/>
    <p:sldId id="682" r:id="rId111"/>
    <p:sldId id="683" r:id="rId112"/>
    <p:sldId id="632" r:id="rId113"/>
    <p:sldId id="642" r:id="rId114"/>
    <p:sldId id="643" r:id="rId115"/>
    <p:sldId id="644" r:id="rId116"/>
    <p:sldId id="645" r:id="rId117"/>
    <p:sldId id="646"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DE4C6C-8F74-8041-98B5-13FFA3EE39D7}">
          <p14:sldIdLst>
            <p14:sldId id="641"/>
            <p14:sldId id="623"/>
            <p14:sldId id="630"/>
            <p14:sldId id="648"/>
            <p14:sldId id="649"/>
            <p14:sldId id="647"/>
            <p14:sldId id="650"/>
            <p14:sldId id="625"/>
            <p14:sldId id="651"/>
            <p14:sldId id="691"/>
            <p14:sldId id="652"/>
            <p14:sldId id="653"/>
            <p14:sldId id="654"/>
            <p14:sldId id="655"/>
            <p14:sldId id="689"/>
            <p14:sldId id="692"/>
            <p14:sldId id="656"/>
            <p14:sldId id="657"/>
            <p14:sldId id="658"/>
            <p14:sldId id="659"/>
            <p14:sldId id="688"/>
            <p14:sldId id="693"/>
            <p14:sldId id="662"/>
            <p14:sldId id="661"/>
            <p14:sldId id="663"/>
            <p14:sldId id="665"/>
            <p14:sldId id="687"/>
            <p14:sldId id="694"/>
            <p14:sldId id="668"/>
            <p14:sldId id="672"/>
            <p14:sldId id="669"/>
            <p14:sldId id="671"/>
            <p14:sldId id="670"/>
            <p14:sldId id="686"/>
            <p14:sldId id="695"/>
            <p14:sldId id="676"/>
            <p14:sldId id="684"/>
            <p14:sldId id="696"/>
            <p14:sldId id="678"/>
            <p14:sldId id="679"/>
            <p14:sldId id="680"/>
            <p14:sldId id="682"/>
            <p14:sldId id="683"/>
            <p14:sldId id="632"/>
            <p14:sldId id="642"/>
            <p14:sldId id="643"/>
            <p14:sldId id="644"/>
            <p14:sldId id="645"/>
            <p14:sldId id="646"/>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A4B8"/>
    <a:srgbClr val="229BB4"/>
    <a:srgbClr val="1867A4"/>
    <a:srgbClr val="2FEACE"/>
    <a:srgbClr val="163497"/>
    <a:srgbClr val="0D228E"/>
    <a:srgbClr val="1E67C3"/>
    <a:srgbClr val="03BEF7"/>
    <a:srgbClr val="407BCD"/>
    <a:srgbClr val="E0F4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5" autoAdjust="0"/>
    <p:restoredTop sz="73793" autoAdjust="0"/>
  </p:normalViewPr>
  <p:slideViewPr>
    <p:cSldViewPr snapToGrid="0" snapToObjects="1" showGuides="1">
      <p:cViewPr varScale="1">
        <p:scale>
          <a:sx n="64" d="100"/>
          <a:sy n="64" d="100"/>
        </p:scale>
        <p:origin x="1579" y="58"/>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slide" Target="slides/slide48.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slide" Target="slides/slide15.xml"/><Relationship Id="rId89" Type="http://schemas.openxmlformats.org/officeDocument/2006/relationships/slide" Target="slides/slide20.xml"/><Relationship Id="rId112" Type="http://schemas.openxmlformats.org/officeDocument/2006/relationships/slide" Target="slides/slide43.xml"/><Relationship Id="rId16" Type="http://schemas.openxmlformats.org/officeDocument/2006/relationships/customXml" Target="../customXml/item16.xml"/><Relationship Id="rId107" Type="http://schemas.openxmlformats.org/officeDocument/2006/relationships/slide" Target="slides/slide38.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slide" Target="slides/slide5.xml"/><Relationship Id="rId79" Type="http://schemas.openxmlformats.org/officeDocument/2006/relationships/slide" Target="slides/slide10.xml"/><Relationship Id="rId102" Type="http://schemas.openxmlformats.org/officeDocument/2006/relationships/slide" Target="slides/slide33.xml"/><Relationship Id="rId123"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slide" Target="slides/slide13.xml"/><Relationship Id="rId90" Type="http://schemas.openxmlformats.org/officeDocument/2006/relationships/slide" Target="slides/slide21.xml"/><Relationship Id="rId95" Type="http://schemas.openxmlformats.org/officeDocument/2006/relationships/slide" Target="slides/slide26.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slideMaster" Target="slideMasters/slideMaster1.xml"/><Relationship Id="rId77" Type="http://schemas.openxmlformats.org/officeDocument/2006/relationships/slide" Target="slides/slide8.xml"/><Relationship Id="rId100" Type="http://schemas.openxmlformats.org/officeDocument/2006/relationships/slide" Target="slides/slide31.xml"/><Relationship Id="rId105" Type="http://schemas.openxmlformats.org/officeDocument/2006/relationships/slide" Target="slides/slide36.xml"/><Relationship Id="rId113" Type="http://schemas.openxmlformats.org/officeDocument/2006/relationships/slide" Target="slides/slide44.xml"/><Relationship Id="rId118" Type="http://schemas.openxmlformats.org/officeDocument/2006/relationships/slide" Target="slides/slide49.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3.xml"/><Relationship Id="rId80" Type="http://schemas.openxmlformats.org/officeDocument/2006/relationships/slide" Target="slides/slide11.xml"/><Relationship Id="rId85" Type="http://schemas.openxmlformats.org/officeDocument/2006/relationships/slide" Target="slides/slide16.xml"/><Relationship Id="rId93" Type="http://schemas.openxmlformats.org/officeDocument/2006/relationships/slide" Target="slides/slide24.xml"/><Relationship Id="rId98" Type="http://schemas.openxmlformats.org/officeDocument/2006/relationships/slide" Target="slides/slide29.xml"/><Relationship Id="rId12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103" Type="http://schemas.openxmlformats.org/officeDocument/2006/relationships/slide" Target="slides/slide34.xml"/><Relationship Id="rId108" Type="http://schemas.openxmlformats.org/officeDocument/2006/relationships/slide" Target="slides/slide39.xml"/><Relationship Id="rId116" Type="http://schemas.openxmlformats.org/officeDocument/2006/relationships/slide" Target="slides/slide47.xml"/><Relationship Id="rId124" Type="http://schemas.openxmlformats.org/officeDocument/2006/relationships/theme" Target="theme/theme1.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1.xml"/><Relationship Id="rId75" Type="http://schemas.openxmlformats.org/officeDocument/2006/relationships/slide" Target="slides/slide6.xml"/><Relationship Id="rId83" Type="http://schemas.openxmlformats.org/officeDocument/2006/relationships/slide" Target="slides/slide14.xml"/><Relationship Id="rId88" Type="http://schemas.openxmlformats.org/officeDocument/2006/relationships/slide" Target="slides/slide19.xml"/><Relationship Id="rId91" Type="http://schemas.openxmlformats.org/officeDocument/2006/relationships/slide" Target="slides/slide22.xml"/><Relationship Id="rId96" Type="http://schemas.openxmlformats.org/officeDocument/2006/relationships/slide" Target="slides/slide27.xml"/><Relationship Id="rId111" Type="http://schemas.openxmlformats.org/officeDocument/2006/relationships/slide" Target="slides/slide42.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slide" Target="slides/slide37.xml"/><Relationship Id="rId114" Type="http://schemas.openxmlformats.org/officeDocument/2006/relationships/slide" Target="slides/slide45.xml"/><Relationship Id="rId119" Type="http://schemas.openxmlformats.org/officeDocument/2006/relationships/notesMaster" Target="notesMasters/notesMaster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4.xml"/><Relationship Id="rId78" Type="http://schemas.openxmlformats.org/officeDocument/2006/relationships/slide" Target="slides/slide9.xml"/><Relationship Id="rId81" Type="http://schemas.openxmlformats.org/officeDocument/2006/relationships/slide" Target="slides/slide12.xml"/><Relationship Id="rId86" Type="http://schemas.openxmlformats.org/officeDocument/2006/relationships/slide" Target="slides/slide17.xml"/><Relationship Id="rId94" Type="http://schemas.openxmlformats.org/officeDocument/2006/relationships/slide" Target="slides/slide25.xml"/><Relationship Id="rId99" Type="http://schemas.openxmlformats.org/officeDocument/2006/relationships/slide" Target="slides/slide30.xml"/><Relationship Id="rId101" Type="http://schemas.openxmlformats.org/officeDocument/2006/relationships/slide" Target="slides/slide32.xml"/><Relationship Id="rId12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40.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7.xml"/><Relationship Id="rId97" Type="http://schemas.openxmlformats.org/officeDocument/2006/relationships/slide" Target="slides/slide28.xml"/><Relationship Id="rId104" Type="http://schemas.openxmlformats.org/officeDocument/2006/relationships/slide" Target="slides/slide35.xml"/><Relationship Id="rId120" Type="http://schemas.openxmlformats.org/officeDocument/2006/relationships/handoutMaster" Target="handoutMasters/handoutMaster1.xml"/><Relationship Id="rId125" Type="http://schemas.openxmlformats.org/officeDocument/2006/relationships/tableStyles" Target="tableStyles.xml"/><Relationship Id="rId7" Type="http://schemas.openxmlformats.org/officeDocument/2006/relationships/customXml" Target="../customXml/item7.xml"/><Relationship Id="rId71" Type="http://schemas.openxmlformats.org/officeDocument/2006/relationships/slide" Target="slides/slide2.xml"/><Relationship Id="rId92" Type="http://schemas.openxmlformats.org/officeDocument/2006/relationships/slide" Target="slides/slide23.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slide" Target="slides/slide18.xml"/><Relationship Id="rId110" Type="http://schemas.openxmlformats.org/officeDocument/2006/relationships/slide" Target="slides/slide41.xml"/><Relationship Id="rId115"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7/5/2017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7/5/2017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Kelly starts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939669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585724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a:t>
            </a:r>
            <a:r>
              <a:rPr lang="en-US" baseline="0" dirty="0"/>
              <a:t> this session we’ll walk you through the process of creating a sample app and you’ll learn how to add data, make the map interactive work with events and widgets, symbolize your features and more. </a:t>
            </a:r>
          </a:p>
          <a:p>
            <a:endParaRPr lang="en-US" dirty="0"/>
          </a:p>
          <a:p>
            <a:r>
              <a:rPr lang="en-US" dirty="0"/>
              <a:t>Point out Map class in help and show module you need to load</a:t>
            </a:r>
          </a:p>
          <a:p>
            <a:endParaRPr lang="en-US" dirty="0"/>
          </a:p>
          <a:p>
            <a:r>
              <a:rPr lang="en-US" dirty="0"/>
              <a:t>Look at constructor</a:t>
            </a:r>
            <a:r>
              <a:rPr lang="en-US" baseline="0" dirty="0"/>
              <a:t> options</a:t>
            </a:r>
          </a:p>
          <a:p>
            <a:endParaRPr lang="en-US" dirty="0"/>
          </a:p>
          <a:p>
            <a:r>
              <a:rPr lang="en-US" dirty="0"/>
              <a:t>Create simple map in our code file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512227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 couple things that can happen</a:t>
            </a:r>
            <a:r>
              <a:rPr lang="en-US" baseline="0" dirty="0"/>
              <a:t> when running your application, missing tiles, modules out of order, etc.</a:t>
            </a:r>
          </a:p>
          <a:p>
            <a:endParaRPr lang="en-US" baseline="0" dirty="0"/>
          </a:p>
          <a:p>
            <a:r>
              <a:rPr lang="en-US" baseline="0" dirty="0"/>
              <a:t>Possibly open console tab and show error message.</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1497839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map view and explain relationship</a:t>
            </a:r>
            <a:r>
              <a:rPr lang="en-US" baseline="0" dirty="0"/>
              <a:t> between map and map view. Point out the same logic for scene and scene view. </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Views are used specifically to visualize the data within your map or scene. A map contains the actual data or layers to display, whereas the view handles displaying this data. How this data is visualized, or displayed, varies depending on whether you're working in 2D or 3D. The view has a reference to the map, e.g. </a:t>
            </a:r>
            <a:r>
              <a:rPr lang="en-US" sz="1200" b="0" i="0" kern="1200" dirty="0" err="1">
                <a:solidFill>
                  <a:schemeClr val="tx1"/>
                </a:solidFill>
                <a:effectLst/>
                <a:latin typeface="Arial"/>
                <a:ea typeface="+mn-ea"/>
                <a:cs typeface="+mn-cs"/>
              </a:rPr>
              <a:t>view.map</a:t>
            </a:r>
            <a:r>
              <a:rPr lang="en-US" sz="1200" b="0" i="0" kern="1200" dirty="0">
                <a:solidFill>
                  <a:schemeClr val="tx1"/>
                </a:solidFill>
                <a:effectLst/>
                <a:latin typeface="Arial"/>
                <a:ea typeface="+mn-ea"/>
                <a:cs typeface="+mn-cs"/>
              </a:rPr>
              <a:t>. But the map does not have a reference to the view. It is important to note that a single map can be consumed by multiple views.</a:t>
            </a:r>
          </a:p>
          <a:p>
            <a:r>
              <a:rPr lang="en-US" sz="1200" b="0" i="1" kern="1200" dirty="0">
                <a:solidFill>
                  <a:schemeClr val="tx1"/>
                </a:solidFill>
                <a:effectLst/>
                <a:latin typeface="Arial"/>
                <a:ea typeface="+mn-ea"/>
                <a:cs typeface="+mn-cs"/>
              </a:rPr>
              <a:t>Here's another way to think of this: the map describes the </a:t>
            </a:r>
            <a:r>
              <a:rPr lang="en-US" sz="1200" b="0" i="1" kern="1200" dirty="0" err="1">
                <a:solidFill>
                  <a:schemeClr val="tx1"/>
                </a:solidFill>
                <a:effectLst/>
                <a:latin typeface="Arial"/>
                <a:ea typeface="+mn-ea"/>
                <a:cs typeface="+mn-cs"/>
              </a:rPr>
              <a:t>basemap</a:t>
            </a:r>
            <a:r>
              <a:rPr lang="en-US" sz="1200" b="0" i="1" kern="1200" dirty="0">
                <a:solidFill>
                  <a:schemeClr val="tx1"/>
                </a:solidFill>
                <a:effectLst/>
                <a:latin typeface="Arial"/>
                <a:ea typeface="+mn-ea"/>
                <a:cs typeface="+mn-cs"/>
              </a:rPr>
              <a:t> and features in the world, whereas the view is the window to that map that allows it to be viewed.</a:t>
            </a:r>
          </a:p>
          <a:p>
            <a:endParaRPr lang="en-US" sz="1200" b="0" i="1" kern="1200" dirty="0">
              <a:solidFill>
                <a:schemeClr val="tx1"/>
              </a:solidFill>
              <a:effectLst/>
              <a:latin typeface="Arial"/>
              <a:ea typeface="+mn-ea"/>
              <a:cs typeface="+mn-cs"/>
            </a:endParaRPr>
          </a:p>
          <a:p>
            <a:r>
              <a:rPr lang="en-US" dirty="0"/>
              <a:t>Kelly does JS demo</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451776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does </a:t>
            </a:r>
            <a:r>
              <a:rPr lang="en-US" dirty="0" err="1"/>
              <a:t>ts</a:t>
            </a:r>
            <a:r>
              <a:rPr lang="en-US" baseline="0" dirty="0"/>
              <a:t> example</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523669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presents about adding data to map</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284419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Regardless of what type of layer you are using, the basic coding</a:t>
            </a:r>
            <a:r>
              <a:rPr lang="en-US" baseline="0" dirty="0"/>
              <a:t> pattern remains the same. </a:t>
            </a:r>
          </a:p>
          <a:p>
            <a:r>
              <a:rPr lang="en-US" baseline="0" dirty="0"/>
              <a:t>First, Load the module. If you aren’t sure exactly where it resides, go to the API reference to see it’s location</a:t>
            </a:r>
          </a:p>
          <a:p>
            <a:endParaRPr lang="en-US" baseline="0" dirty="0"/>
          </a:p>
          <a:p>
            <a:r>
              <a:rPr lang="en-US" baseline="0" dirty="0"/>
              <a:t>Second, create the actual layer, e.g. “New </a:t>
            </a:r>
            <a:r>
              <a:rPr lang="is-IS" baseline="0" dirty="0"/>
              <a:t>….layer”</a:t>
            </a:r>
          </a:p>
          <a:p>
            <a:endParaRPr lang="is-IS" baseline="0" dirty="0"/>
          </a:p>
          <a:p>
            <a:r>
              <a:rPr lang="is-IS" baseline="0" dirty="0"/>
              <a:t>Third, specify any properties for that layer, for example do you want to set</a:t>
            </a:r>
          </a:p>
          <a:p>
            <a:endParaRPr lang="is-IS" baseline="0" dirty="0"/>
          </a:p>
          <a:p>
            <a:r>
              <a:rPr lang="is-IS" baseline="0" dirty="0"/>
              <a:t>Lastly, add the layer to the map (or scene)</a:t>
            </a:r>
          </a:p>
          <a:p>
            <a:endParaRPr lang="is-IS" baseline="0"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982165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a:ea typeface="+mn-ea"/>
                <a:cs typeface="+mn-cs"/>
              </a:rPr>
              <a:t>Can now watch for property changes and act upon them. This is much more fine-grained than simply listening for some events to happen.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1461162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3318082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demos adding layer to map</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1501502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817784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presents symbolize data section</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1850623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you can generate symbol</a:t>
            </a:r>
            <a:r>
              <a:rPr lang="en-US" baseline="0" dirty="0"/>
              <a:t> code </a:t>
            </a:r>
            <a:r>
              <a:rPr lang="en-US" dirty="0"/>
              <a:t> using the symbol playground</a:t>
            </a:r>
            <a:r>
              <a:rPr lang="en-US" baseline="0" dirty="0"/>
              <a:t>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1316802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Renderers</a:t>
            </a:r>
            <a:r>
              <a:rPr lang="en-US" baseline="0" dirty="0"/>
              <a:t> help specify how you wish to represent the layer. </a:t>
            </a:r>
          </a:p>
          <a:p>
            <a:r>
              <a:rPr lang="en-US" baseline="0" dirty="0"/>
              <a:t>Libraries that help display information on the map, you apply the renderer once, no matter the amount of features. The renderer will loop through all the features and apply and </a:t>
            </a:r>
            <a:r>
              <a:rPr lang="en-US" baseline="0" dirty="0" err="1"/>
              <a:t>symbology</a:t>
            </a:r>
            <a:r>
              <a:rPr lang="en-US" baseline="0" dirty="0"/>
              <a:t> to them.</a:t>
            </a:r>
          </a:p>
          <a:p>
            <a:r>
              <a:rPr lang="en-US" baseline="0" dirty="0"/>
              <a:t>There are various types, such as </a:t>
            </a:r>
            <a:r>
              <a:rPr lang="en-US" baseline="0" dirty="0" err="1"/>
              <a:t>uniquevaluerenderer</a:t>
            </a:r>
            <a:r>
              <a:rPr lang="en-US" baseline="0" dirty="0"/>
              <a:t>, </a:t>
            </a:r>
            <a:r>
              <a:rPr lang="en-US" baseline="0" dirty="0" err="1"/>
              <a:t>classbreaks</a:t>
            </a:r>
            <a:r>
              <a:rPr lang="en-US" baseline="0" dirty="0"/>
              <a:t>, </a:t>
            </a:r>
            <a:r>
              <a:rPr lang="en-US" baseline="0" dirty="0" err="1"/>
              <a:t>simplerender</a:t>
            </a:r>
            <a:r>
              <a:rPr lang="en-US" baseline="0" dirty="0"/>
              <a:t> and more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559159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a:t>
            </a:r>
            <a:r>
              <a:rPr lang="en-US" baseline="0" dirty="0"/>
              <a:t> at how you can </a:t>
            </a:r>
            <a:r>
              <a:rPr lang="en-US" baseline="0" dirty="0" err="1"/>
              <a:t>autocast</a:t>
            </a:r>
            <a:r>
              <a:rPr lang="en-US" baseline="0" dirty="0"/>
              <a:t> color and outline instead of new Color and new </a:t>
            </a:r>
            <a:r>
              <a:rPr lang="en-US" baseline="0" dirty="0" err="1"/>
              <a:t>SimpleLineSymbol</a:t>
            </a:r>
            <a:r>
              <a:rPr lang="en-US" baseline="0" dirty="0"/>
              <a:t>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1384075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demos adding renderer</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2124912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Kelly</a:t>
            </a:r>
            <a:r>
              <a:rPr lang="en-US" baseline="0" dirty="0"/>
              <a:t> does popup section</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397169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popups to simple app –</a:t>
            </a:r>
            <a:r>
              <a:rPr lang="en-US" baseline="0" dirty="0"/>
              <a:t> popup template for feature layer </a:t>
            </a:r>
          </a:p>
          <a:p>
            <a:endParaRPr lang="en-US" baseline="0" dirty="0"/>
          </a:p>
          <a:p>
            <a:r>
              <a:rPr lang="en-US" baseline="0" dirty="0"/>
              <a:t>Show a few help samples too including one that shows how to add a custom action. </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474526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to elevation profile sample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852182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1280312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Kelly demos adding popup</a:t>
            </a:r>
            <a:r>
              <a:rPr lang="en-US" baseline="0" dirty="0"/>
              <a:t> to map</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70467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271888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Kelly demos </a:t>
            </a:r>
            <a:r>
              <a:rPr lang="en-US" dirty="0" err="1"/>
              <a:t>webmaps</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1626993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Show web</a:t>
            </a:r>
            <a:r>
              <a:rPr lang="en-US" baseline="0" dirty="0"/>
              <a:t> app that is same look as our demo app but uses createMap so its only a few lines of code to build app instead of all the code required to create a map, add layers ,define renderer, setup popup template etc.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486860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1614882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does widgets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1681131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a:t>
            </a:r>
            <a:r>
              <a:rPr lang="en-US" baseline="0" dirty="0"/>
              <a:t> some simple changes to widget and point out sass doc </a:t>
            </a:r>
          </a:p>
          <a:p>
            <a:endParaRPr lang="en-US" baseline="0" dirty="0"/>
          </a:p>
          <a:p>
            <a:endParaRPr lang="en-US" baseline="0" dirty="0"/>
          </a:p>
          <a:p>
            <a:r>
              <a:rPr lang="en-US" dirty="0"/>
              <a:t>https://</a:t>
            </a:r>
            <a:r>
              <a:rPr lang="en-US" dirty="0" err="1"/>
              <a:t>developers.arcgis.com</a:t>
            </a:r>
            <a:r>
              <a:rPr lang="en-US" dirty="0"/>
              <a:t>/</a:t>
            </a:r>
            <a:r>
              <a:rPr lang="en-US" dirty="0" err="1"/>
              <a:t>javascript</a:t>
            </a:r>
            <a:r>
              <a:rPr lang="en-US" dirty="0"/>
              <a:t>/latest/guide/styling/</a:t>
            </a:r>
            <a:r>
              <a:rPr lang="en-US" dirty="0" err="1"/>
              <a:t>index.html</a:t>
            </a:r>
            <a:endParaRPr lang="en-US" dirty="0"/>
          </a:p>
          <a:p>
            <a:endParaRPr lang="en-US" dirty="0"/>
          </a:p>
          <a:p>
            <a:endParaRPr lang="en-US" dirty="0"/>
          </a:p>
          <a:p>
            <a:r>
              <a:rPr lang="en-US" dirty="0"/>
              <a:t>Do something simple like show how to change zoom icon color, hide title and add a box shadow.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42</a:t>
            </a:fld>
            <a:endParaRPr lang="en-US" dirty="0"/>
          </a:p>
        </p:txBody>
      </p:sp>
    </p:spTree>
    <p:extLst>
      <p:ext uri="{BB962C8B-B14F-4D97-AF65-F5344CB8AC3E}">
        <p14:creationId xmlns:p14="http://schemas.microsoft.com/office/powerpoint/2010/main" val="993191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demos widget example</a:t>
            </a:r>
          </a:p>
          <a:p>
            <a:endParaRPr lang="en-US" dirty="0"/>
          </a:p>
          <a:p>
            <a:r>
              <a:rPr lang="en-US" dirty="0"/>
              <a:t>TODO update code to put legend in </a:t>
            </a:r>
            <a:r>
              <a:rPr lang="en-US"/>
              <a:t>expand widget</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43</a:t>
            </a:fld>
            <a:endParaRPr lang="en-US" dirty="0"/>
          </a:p>
        </p:txBody>
      </p:sp>
    </p:spTree>
    <p:extLst>
      <p:ext uri="{BB962C8B-B14F-4D97-AF65-F5344CB8AC3E}">
        <p14:creationId xmlns:p14="http://schemas.microsoft.com/office/powerpoint/2010/main" val="1076280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44</a:t>
            </a:fld>
            <a:endParaRPr lang="en-US" dirty="0"/>
          </a:p>
        </p:txBody>
      </p:sp>
    </p:spTree>
    <p:extLst>
      <p:ext uri="{BB962C8B-B14F-4D97-AF65-F5344CB8AC3E}">
        <p14:creationId xmlns:p14="http://schemas.microsoft.com/office/powerpoint/2010/main" val="933664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45</a:t>
            </a:fld>
            <a:endParaRPr lang="en-US" dirty="0"/>
          </a:p>
        </p:txBody>
      </p:sp>
    </p:spTree>
    <p:extLst>
      <p:ext uri="{BB962C8B-B14F-4D97-AF65-F5344CB8AC3E}">
        <p14:creationId xmlns:p14="http://schemas.microsoft.com/office/powerpoint/2010/main" val="539985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46</a:t>
            </a:fld>
            <a:endParaRPr lang="en-US" dirty="0"/>
          </a:p>
        </p:txBody>
      </p:sp>
    </p:spTree>
    <p:extLst>
      <p:ext uri="{BB962C8B-B14F-4D97-AF65-F5344CB8AC3E}">
        <p14:creationId xmlns:p14="http://schemas.microsoft.com/office/powerpoint/2010/main" val="1374665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47</a:t>
            </a:fld>
            <a:endParaRPr lang="en-US" dirty="0"/>
          </a:p>
        </p:txBody>
      </p:sp>
    </p:spTree>
    <p:extLst>
      <p:ext uri="{BB962C8B-B14F-4D97-AF65-F5344CB8AC3E}">
        <p14:creationId xmlns:p14="http://schemas.microsoft.com/office/powerpoint/2010/main" val="2034105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a quick tour of the API and point out important help topics and useful samples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1090977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image to navigate</a:t>
            </a:r>
            <a:r>
              <a:rPr lang="en-US" baseline="0" dirty="0"/>
              <a:t> to help topic discussing which capabilities are available in 4.x</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568558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IDE options</a:t>
            </a:r>
            <a:r>
              <a:rPr lang="en-US" baseline="0" dirty="0"/>
              <a:t> available from bare-bones tools like Notepad++ or Sublime text to full featured tools like Web Storm. Some options are Visual Studio Code, Sublime, Atom, Brackets and more. </a:t>
            </a:r>
          </a:p>
          <a:p>
            <a:endParaRPr lang="en-US" baseline="0" dirty="0"/>
          </a:p>
          <a:p>
            <a:r>
              <a:rPr lang="en-US" baseline="0" dirty="0"/>
              <a:t>Most of these environments have add-ins available to help simplify common tasks like working with </a:t>
            </a:r>
            <a:r>
              <a:rPr lang="en-US" baseline="0" dirty="0" err="1"/>
              <a:t>gihtub</a:t>
            </a:r>
            <a:r>
              <a:rPr lang="en-US" baseline="0" dirty="0"/>
              <a:t>, prettifying your code, </a:t>
            </a:r>
            <a:r>
              <a:rPr lang="en-US" baseline="0" dirty="0" err="1"/>
              <a:t>linting</a:t>
            </a:r>
            <a:r>
              <a:rPr lang="en-US" baseline="0" dirty="0"/>
              <a:t> and much  more. </a:t>
            </a:r>
            <a:endParaRPr lang="en-US" dirty="0"/>
          </a:p>
          <a:p>
            <a:endParaRPr lang="en-US" dirty="0"/>
          </a:p>
          <a:p>
            <a:r>
              <a:rPr lang="en-US" dirty="0" err="1"/>
              <a:t>Github</a:t>
            </a:r>
            <a:r>
              <a:rPr lang="en-US" baseline="0" dirty="0"/>
              <a:t> repo for JSAPI point out typescript and </a:t>
            </a:r>
            <a:r>
              <a:rPr lang="en-US" baseline="0" dirty="0" err="1"/>
              <a:t>jshint</a:t>
            </a:r>
            <a:r>
              <a:rPr lang="en-US" baseline="0" dirty="0"/>
              <a:t> </a:t>
            </a:r>
            <a:endParaRPr lang="en-US" dirty="0"/>
          </a:p>
          <a:p>
            <a:r>
              <a:rPr lang="en-US" dirty="0"/>
              <a:t>https://github.com/Esri/jsapi-resources</a:t>
            </a:r>
          </a:p>
          <a:p>
            <a:endParaRPr lang="en-US" dirty="0"/>
          </a:p>
          <a:p>
            <a:r>
              <a:rPr lang="en-US" dirty="0"/>
              <a:t>Nick talks a bit about </a:t>
            </a:r>
            <a:r>
              <a:rPr lang="en-US" dirty="0" err="1"/>
              <a:t>tslint</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773595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Multiple ways to access the </a:t>
            </a:r>
            <a:r>
              <a:rPr lang="en-US" dirty="0" err="1"/>
              <a:t>api</a:t>
            </a:r>
            <a:r>
              <a:rPr lang="en-US" dirty="0"/>
              <a:t>. The most popular</a:t>
            </a:r>
            <a:r>
              <a:rPr lang="en-US" baseline="0" dirty="0"/>
              <a:t> way is to access the </a:t>
            </a:r>
            <a:r>
              <a:rPr lang="en-US" baseline="0" dirty="0" err="1"/>
              <a:t>api</a:t>
            </a:r>
            <a:r>
              <a:rPr lang="en-US" baseline="0" dirty="0"/>
              <a:t> via the hosted CDN. Bower is a good option if you’d like to generate a custom build of the API and finally the downloaded version is a good option if you’d need to host the </a:t>
            </a:r>
            <a:r>
              <a:rPr lang="en-US" baseline="0" dirty="0" err="1"/>
              <a:t>api</a:t>
            </a:r>
            <a:r>
              <a:rPr lang="en-US" baseline="0" dirty="0"/>
              <a:t> yourself – for example if you are working in a restricted environment with no internet access.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767827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options for adding necessary CSS</a:t>
            </a:r>
            <a:r>
              <a:rPr lang="en-US" baseline="0" dirty="0"/>
              <a:t> to your app. </a:t>
            </a:r>
          </a:p>
          <a:p>
            <a:endParaRPr lang="en-US" baseline="0" dirty="0"/>
          </a:p>
          <a:p>
            <a:r>
              <a:rPr lang="en-US" baseline="0" dirty="0"/>
              <a:t>The </a:t>
            </a:r>
            <a:r>
              <a:rPr lang="en-US" baseline="0" dirty="0" err="1"/>
              <a:t>main.css</a:t>
            </a:r>
            <a:r>
              <a:rPr lang="en-US" baseline="0" dirty="0"/>
              <a:t> contains all the </a:t>
            </a:r>
            <a:r>
              <a:rPr lang="en-US" baseline="0" dirty="0" err="1"/>
              <a:t>css</a:t>
            </a:r>
            <a:r>
              <a:rPr lang="en-US" baseline="0" dirty="0"/>
              <a:t> for everything in the JSAPI. Simple to use since everything is in one </a:t>
            </a:r>
            <a:r>
              <a:rPr lang="en-US" baseline="0" dirty="0" err="1"/>
              <a:t>css</a:t>
            </a:r>
            <a:r>
              <a:rPr lang="en-US" baseline="0" dirty="0"/>
              <a:t> file but could be extra overhead if you are only making a simple app. </a:t>
            </a:r>
          </a:p>
          <a:p>
            <a:endParaRPr lang="en-US" baseline="0" dirty="0"/>
          </a:p>
          <a:p>
            <a:r>
              <a:rPr lang="en-US" baseline="0" dirty="0"/>
              <a:t>For simple apps use </a:t>
            </a:r>
            <a:r>
              <a:rPr lang="en-US" baseline="0" dirty="0" err="1"/>
              <a:t>view.css</a:t>
            </a:r>
            <a:r>
              <a:rPr lang="en-US" baseline="0" dirty="0"/>
              <a:t> which contains </a:t>
            </a:r>
            <a:r>
              <a:rPr lang="en-US" baseline="0" dirty="0" err="1"/>
              <a:t>css</a:t>
            </a:r>
            <a:r>
              <a:rPr lang="en-US" baseline="0" dirty="0"/>
              <a:t> for basic map with default widgets. </a:t>
            </a:r>
          </a:p>
          <a:p>
            <a:endParaRPr lang="en-US" baseline="0" dirty="0"/>
          </a:p>
          <a:p>
            <a:r>
              <a:rPr lang="en-US" baseline="0" dirty="0"/>
              <a:t>Finally for the most control you can create your own custom </a:t>
            </a:r>
            <a:r>
              <a:rPr lang="en-US" baseline="0" dirty="0" err="1"/>
              <a:t>css</a:t>
            </a:r>
            <a:r>
              <a:rPr lang="en-US" baseline="0" dirty="0"/>
              <a:t> build. Check out the help topic  on custom </a:t>
            </a:r>
            <a:r>
              <a:rPr lang="en-US" baseline="0" dirty="0" err="1"/>
              <a:t>css</a:t>
            </a:r>
            <a:r>
              <a:rPr lang="en-US" baseline="0" dirty="0"/>
              <a:t> for details. </a:t>
            </a:r>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731158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provide some</a:t>
            </a:r>
            <a:r>
              <a:rPr lang="en-US" baseline="0" dirty="0"/>
              <a:t> resources to help make developing a bit easier. Most of these resources are what are developers on the API use themselves. </a:t>
            </a:r>
          </a:p>
          <a:p>
            <a:r>
              <a:rPr lang="en-US" baseline="0" dirty="0"/>
              <a:t>For example, we provide a </a:t>
            </a:r>
            <a:r>
              <a:rPr lang="en-US" baseline="0" dirty="0" err="1"/>
              <a:t>jshint</a:t>
            </a:r>
            <a:r>
              <a:rPr lang="en-US" baseline="0" dirty="0"/>
              <a:t> file that you can download and use to help detect errors or potential problems in your code. There may be certain warnings that you receive but do not care about, you can open this file and modify it to your specific needs.</a:t>
            </a:r>
          </a:p>
          <a:p>
            <a:endParaRPr lang="en-US" baseline="0" dirty="0"/>
          </a:p>
          <a:p>
            <a:r>
              <a:rPr lang="en-US" baseline="0" dirty="0"/>
              <a:t>We also provide a </a:t>
            </a:r>
            <a:r>
              <a:rPr lang="en-US" baseline="0" dirty="0" err="1"/>
              <a:t>TypeScript</a:t>
            </a:r>
            <a:r>
              <a:rPr lang="en-US" baseline="0" dirty="0"/>
              <a:t> definition file. This file provides code assist in some IDE’s. One thing to point out is that many IDE’s that may not specifically support working with TS files still have their own form of code assistance or ’smart’ typing. </a:t>
            </a:r>
          </a:p>
          <a:p>
            <a:endParaRPr lang="en-US" baseline="0" dirty="0"/>
          </a:p>
          <a:p>
            <a:r>
              <a:rPr lang="en-US" baseline="0" dirty="0"/>
              <a:t>There are build tools provided that help to create your own custom local build of the JSAPI using Bower.</a:t>
            </a:r>
          </a:p>
          <a:p>
            <a:endParaRPr lang="en-US" baseline="0" dirty="0"/>
          </a:p>
          <a:p>
            <a:r>
              <a:rPr lang="en-US" baseline="0" dirty="0"/>
              <a:t>And lastly, we provide a sample callback page which can be downloaded and used if working with </a:t>
            </a:r>
            <a:r>
              <a:rPr lang="en-US" baseline="0" dirty="0" err="1"/>
              <a:t>Oauth</a:t>
            </a:r>
            <a:r>
              <a:rPr lang="en-US" baseline="0" dirty="0"/>
              <a:t> for security. This page would be needed if used with an </a:t>
            </a:r>
            <a:r>
              <a:rPr lang="en-US" baseline="0" dirty="0" err="1"/>
              <a:t>Oauth</a:t>
            </a:r>
            <a:r>
              <a:rPr lang="en-US" baseline="0" dirty="0"/>
              <a:t> </a:t>
            </a:r>
            <a:r>
              <a:rPr lang="en-US" baseline="0" dirty="0" err="1"/>
              <a:t>signin</a:t>
            </a:r>
            <a:r>
              <a:rPr lang="en-US" baseline="0" dirty="0"/>
              <a:t> popup page.</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258334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7/5/2017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7/5/2017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7/5/2017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7/5/2017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7/5/2017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7/5/2017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7/5/2017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7/5/2017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7/5/2017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7/5/2017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7/5/2017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7/5/2017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7/5/2017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7/5/2017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hyperlink" Target="http://localhost/~heather/Demos/UC2016/demos/Step2_Lay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developers.arcgis.com/javascript/latest/sample-code/playground/live/index.html#/config=symbols/2d/SimpleMarkerSymbol.json"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s.arcgis.com/javascript/latest/sample-code/get-started-visualization/index.html"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hyperlink" Target="http://localhost/~heather/Demos/UC2016/demos/Step3_LayerRenderer/"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ithub.com/nicksenger/jsapi-talk"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hyperlink" Target="http://localhost/~heather/Demos/UC2016/demos/Step4_Popup/"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image" Target="../media/image48.png"/><Relationship Id="rId4" Type="http://schemas.openxmlformats.org/officeDocument/2006/relationships/hyperlink" Target="http://localhost/~heather/Demos/UC2016/demos/Step6_Webma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s.arcgis.com/javascript"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53.png"/><Relationship Id="rId4" Type="http://schemas.openxmlformats.org/officeDocument/2006/relationships/hyperlink" Target="http://localhost/~heather/Demos/UC2016/demos/Step7_Widget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compass.esri.com/resources/presentations/Pages/Main.aspx"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s.arcgis.com/javascript/latest/guide/functionality-matrix/index.html"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10.tiff"/><Relationship Id="rId7"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hyperlink" Target="https://github.com/Esri/jsapi-resources" TargetMode="External"/><Relationship Id="rId9"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s.arcgis.com/javascript/latest/guide/get-api/index.html"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hyperlink" Target="https://developers.arcgis.com/download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sri/jsapi-resources"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bower.io/" TargetMode="External"/><Relationship Id="rId5" Type="http://schemas.openxmlformats.org/officeDocument/2006/relationships/hyperlink" Target="http://www.typescriptlang.org/" TargetMode="External"/><Relationship Id="rId4" Type="http://schemas.openxmlformats.org/officeDocument/2006/relationships/hyperlink" Target="http://jshint.com/abou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 y="1077"/>
            <a:ext cx="12188171" cy="6855846"/>
          </a:xfrm>
          <a:prstGeom prst="rect">
            <a:avLst/>
          </a:prstGeom>
        </p:spPr>
      </p:pic>
      <p:sp>
        <p:nvSpPr>
          <p:cNvPr id="6" name="Title 5"/>
          <p:cNvSpPr>
            <a:spLocks noGrp="1"/>
          </p:cNvSpPr>
          <p:nvPr>
            <p:ph type="ctrTitle"/>
          </p:nvPr>
        </p:nvSpPr>
        <p:spPr>
          <a:xfrm>
            <a:off x="1284595" y="2093044"/>
            <a:ext cx="8525773" cy="914400"/>
          </a:xfrm>
        </p:spPr>
        <p:txBody>
          <a:bodyPr/>
          <a:lstStyle/>
          <a:p>
            <a:pPr lvl="0" algn="l">
              <a:lnSpc>
                <a:spcPts val="5800"/>
              </a:lnSpc>
              <a:spcBef>
                <a:spcPts val="0"/>
              </a:spcBef>
            </a:pPr>
            <a:r>
              <a:rPr lang="en-US" sz="6000" b="0" dirty="0">
                <a:solidFill>
                  <a:prstClr val="white"/>
                </a:solidFill>
                <a:ea typeface="Avenir LT Std 55 Roman" charset="0"/>
                <a:cs typeface="Avenir LT Std 55 Roman" charset="0"/>
              </a:rPr>
              <a:t>Getting Started with ArcGIS API for JavaScript</a:t>
            </a:r>
            <a:endParaRPr lang="en-US" dirty="0"/>
          </a:p>
        </p:txBody>
      </p:sp>
      <p:sp>
        <p:nvSpPr>
          <p:cNvPr id="4" name="Subtitle 3"/>
          <p:cNvSpPr>
            <a:spLocks noGrp="1"/>
          </p:cNvSpPr>
          <p:nvPr>
            <p:ph type="subTitle" idx="1"/>
          </p:nvPr>
        </p:nvSpPr>
        <p:spPr>
          <a:xfrm>
            <a:off x="1309150" y="3130069"/>
            <a:ext cx="8534401" cy="914400"/>
          </a:xfrm>
        </p:spPr>
        <p:txBody>
          <a:bodyPr/>
          <a:lstStyle/>
          <a:p>
            <a:pPr algn="l"/>
            <a:r>
              <a:rPr lang="en-US" dirty="0">
                <a:cs typeface="Avenir LT Std 65 Medium" charset="0"/>
              </a:rPr>
              <a:t>Kelly Hutchins</a:t>
            </a:r>
          </a:p>
          <a:p>
            <a:pPr algn="l"/>
            <a:r>
              <a:rPr lang="en-US" dirty="0">
                <a:cs typeface="Avenir LT Std 65 Medium" charset="0"/>
              </a:rPr>
              <a:t>Nick </a:t>
            </a:r>
            <a:r>
              <a:rPr lang="en-US" dirty="0" err="1">
                <a:cs typeface="Avenir LT Std 65 Medium" charset="0"/>
              </a:rPr>
              <a:t>Senger</a:t>
            </a:r>
            <a:r>
              <a:rPr lang="en-US" dirty="0">
                <a:cs typeface="Avenir LT Std 65 Medium" charset="0"/>
              </a:rPr>
              <a:t> </a:t>
            </a:r>
          </a:p>
        </p:txBody>
      </p:sp>
      <p:pic>
        <p:nvPicPr>
          <p:cNvPr id="5" name="Picture 4"/>
          <p:cNvPicPr>
            <a:picLocks noChangeAspect="1"/>
          </p:cNvPicPr>
          <p:nvPr/>
        </p:nvPicPr>
        <p:blipFill rotWithShape="1">
          <a:blip r:embed="rId4">
            <a:alphaModFix amt="30000"/>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pic>
        <p:nvPicPr>
          <p:cNvPr id="10" name="Picture 9"/>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483220" y="572078"/>
            <a:ext cx="800992" cy="456622"/>
          </a:xfrm>
          <a:prstGeom prst="rect">
            <a:avLst/>
          </a:prstGeom>
        </p:spPr>
      </p:pic>
    </p:spTree>
    <p:extLst>
      <p:ext uri="{BB962C8B-B14F-4D97-AF65-F5344CB8AC3E}">
        <p14:creationId xmlns:p14="http://schemas.microsoft.com/office/powerpoint/2010/main" val="1486185635"/>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a:ea typeface="Avenir LT Std 55 Roman" charset="0"/>
                <a:cs typeface="Avenir LT Std 55 Roman" charset="0"/>
              </a:rPr>
              <a:t>Build first app </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912745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Steps </a:t>
            </a:r>
          </a:p>
        </p:txBody>
      </p:sp>
      <p:sp>
        <p:nvSpPr>
          <p:cNvPr id="3" name="Content Placeholder 2"/>
          <p:cNvSpPr>
            <a:spLocks noGrp="1"/>
          </p:cNvSpPr>
          <p:nvPr>
            <p:ph sz="half" idx="2"/>
          </p:nvPr>
        </p:nvSpPr>
        <p:spPr/>
        <p:txBody>
          <a:bodyPr/>
          <a:lstStyle/>
          <a:p>
            <a:r>
              <a:rPr lang="en-US" dirty="0"/>
              <a:t>Plan application structure </a:t>
            </a:r>
          </a:p>
          <a:p>
            <a:pPr lvl="1"/>
            <a:r>
              <a:rPr lang="en-US" dirty="0"/>
              <a:t>Demo structure </a:t>
            </a:r>
          </a:p>
          <a:p>
            <a:pPr lvl="2"/>
            <a:r>
              <a:rPr lang="en-US" dirty="0"/>
              <a:t>Separate </a:t>
            </a:r>
            <a:r>
              <a:rPr lang="en-US" dirty="0" err="1"/>
              <a:t>css</a:t>
            </a:r>
            <a:r>
              <a:rPr lang="en-US" dirty="0"/>
              <a:t>, html , </a:t>
            </a:r>
            <a:r>
              <a:rPr lang="en-US" dirty="0" err="1"/>
              <a:t>js</a:t>
            </a:r>
            <a:r>
              <a:rPr lang="en-US" dirty="0"/>
              <a:t> </a:t>
            </a:r>
          </a:p>
          <a:p>
            <a:pPr lvl="1"/>
            <a:r>
              <a:rPr lang="en-US" dirty="0"/>
              <a:t>Reference JSAPI, CSS etc.</a:t>
            </a:r>
          </a:p>
        </p:txBody>
      </p:sp>
      <p:pic>
        <p:nvPicPr>
          <p:cNvPr id="5" name="Picture 4"/>
          <p:cNvPicPr>
            <a:picLocks noChangeAspect="1"/>
          </p:cNvPicPr>
          <p:nvPr/>
        </p:nvPicPr>
        <p:blipFill>
          <a:blip r:embed="rId2"/>
          <a:stretch>
            <a:fillRect/>
          </a:stretch>
        </p:blipFill>
        <p:spPr>
          <a:xfrm>
            <a:off x="7017098" y="1828800"/>
            <a:ext cx="3183339" cy="2603043"/>
          </a:xfrm>
          <a:prstGeom prst="rect">
            <a:avLst/>
          </a:prstGeom>
          <a:effectLst>
            <a:outerShdw blurRad="50800" dist="76200" dir="5400000" algn="t" rotWithShape="0">
              <a:schemeClr val="tx1">
                <a:lumMod val="85000"/>
                <a:alpha val="40000"/>
              </a:scheme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257" y="3543300"/>
            <a:ext cx="5275726" cy="1022172"/>
          </a:xfrm>
          <a:prstGeom prst="rect">
            <a:avLst/>
          </a:prstGeom>
        </p:spPr>
      </p:pic>
    </p:spTree>
    <p:extLst>
      <p:ext uri="{BB962C8B-B14F-4D97-AF65-F5344CB8AC3E}">
        <p14:creationId xmlns:p14="http://schemas.microsoft.com/office/powerpoint/2010/main" val="667863615"/>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a map </a:t>
            </a:r>
          </a:p>
        </p:txBody>
      </p:sp>
      <p:sp>
        <p:nvSpPr>
          <p:cNvPr id="9" name="Text Placeholder 8"/>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esri-Map.html</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9048" y="1956565"/>
            <a:ext cx="5023756" cy="2754458"/>
          </a:xfrm>
          <a:prstGeom prst="rect">
            <a:avLst/>
          </a:prstGeom>
        </p:spPr>
      </p:pic>
      <p:pic>
        <p:nvPicPr>
          <p:cNvPr id="7" name="Picture 6"/>
          <p:cNvPicPr>
            <a:picLocks noChangeAspect="1"/>
          </p:cNvPicPr>
          <p:nvPr/>
        </p:nvPicPr>
        <p:blipFill>
          <a:blip r:embed="rId4"/>
          <a:stretch>
            <a:fillRect/>
          </a:stretch>
        </p:blipFill>
        <p:spPr>
          <a:xfrm>
            <a:off x="918477" y="1956565"/>
            <a:ext cx="4000500" cy="1371600"/>
          </a:xfrm>
          <a:prstGeom prst="rect">
            <a:avLst/>
          </a:prstGeom>
        </p:spPr>
      </p:pic>
    </p:spTree>
    <p:extLst>
      <p:ext uri="{BB962C8B-B14F-4D97-AF65-F5344CB8AC3E}">
        <p14:creationId xmlns:p14="http://schemas.microsoft.com/office/powerpoint/2010/main" val="171282980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Tips </a:t>
            </a:r>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637884805"/>
              </p:ext>
            </p:extLst>
          </p:nvPr>
        </p:nvGraphicFramePr>
        <p:xfrm>
          <a:off x="972455" y="1422398"/>
          <a:ext cx="9753602" cy="4125128"/>
        </p:xfrm>
        <a:graphic>
          <a:graphicData uri="http://schemas.openxmlformats.org/drawingml/2006/table">
            <a:tbl>
              <a:tblPr firstRow="1" bandRow="1">
                <a:tableStyleId>{16D9F66E-5EB9-4882-86FB-DCBF35E3C3E4}</a:tableStyleId>
              </a:tblPr>
              <a:tblGrid>
                <a:gridCol w="4876801">
                  <a:extLst>
                    <a:ext uri="{9D8B030D-6E8A-4147-A177-3AD203B41FA5}">
                      <a16:colId xmlns:a16="http://schemas.microsoft.com/office/drawing/2014/main" val="20000"/>
                    </a:ext>
                  </a:extLst>
                </a:gridCol>
                <a:gridCol w="4876801">
                  <a:extLst>
                    <a:ext uri="{9D8B030D-6E8A-4147-A177-3AD203B41FA5}">
                      <a16:colId xmlns:a16="http://schemas.microsoft.com/office/drawing/2014/main" val="20001"/>
                    </a:ext>
                  </a:extLst>
                </a:gridCol>
              </a:tblGrid>
              <a:tr h="508002">
                <a:tc>
                  <a:txBody>
                    <a:bodyPr/>
                    <a:lstStyle/>
                    <a:p>
                      <a:pPr algn="ctr"/>
                      <a:r>
                        <a:rPr lang="en-US" dirty="0"/>
                        <a:t>Module</a:t>
                      </a:r>
                      <a:r>
                        <a:rPr lang="en-US" baseline="0" dirty="0"/>
                        <a:t> Order</a:t>
                      </a:r>
                      <a:endParaRPr lang="en-US" dirty="0"/>
                    </a:p>
                  </a:txBody>
                  <a:tcPr/>
                </a:tc>
                <a:tc>
                  <a:txBody>
                    <a:bodyPr/>
                    <a:lstStyle/>
                    <a:p>
                      <a:pPr algn="ctr"/>
                      <a:r>
                        <a:rPr lang="en-US" dirty="0"/>
                        <a:t>Missing CSS </a:t>
                      </a:r>
                    </a:p>
                  </a:txBody>
                  <a:tcPr/>
                </a:tc>
                <a:extLst>
                  <a:ext uri="{0D108BD9-81ED-4DB2-BD59-A6C34878D82A}">
                    <a16:rowId xmlns:a16="http://schemas.microsoft.com/office/drawing/2014/main" val="10000"/>
                  </a:ext>
                </a:extLst>
              </a:tr>
              <a:tr h="3617126">
                <a:tc>
                  <a:txBody>
                    <a:bodyPr/>
                    <a:lstStyle/>
                    <a:p>
                      <a:pPr marL="285750" indent="-285750">
                        <a:buFont typeface="Arial" charset="0"/>
                        <a:buChar char="•"/>
                      </a:pPr>
                      <a:r>
                        <a:rPr lang="en-US" dirty="0">
                          <a:solidFill>
                            <a:schemeClr val="tx1"/>
                          </a:solidFill>
                        </a:rPr>
                        <a:t>Orde</a:t>
                      </a:r>
                      <a:r>
                        <a:rPr lang="en-US" baseline="0" dirty="0">
                          <a:solidFill>
                            <a:schemeClr val="tx1"/>
                          </a:solidFill>
                        </a:rPr>
                        <a:t>r matters </a:t>
                      </a:r>
                    </a:p>
                    <a:p>
                      <a:pPr marL="285750" indent="-285750">
                        <a:buFont typeface="Arial" charset="0"/>
                        <a:buChar char="•"/>
                      </a:pPr>
                      <a:r>
                        <a:rPr lang="en-US" baseline="0" dirty="0" err="1">
                          <a:solidFill>
                            <a:schemeClr val="tx1"/>
                          </a:solidFill>
                        </a:rPr>
                        <a:t>TypeScript</a:t>
                      </a:r>
                      <a:r>
                        <a:rPr lang="en-US" baseline="0" dirty="0">
                          <a:solidFill>
                            <a:schemeClr val="tx1"/>
                          </a:solidFill>
                        </a:rPr>
                        <a:t> helps </a:t>
                      </a:r>
                      <a:endParaRPr lang="en-US" dirty="0">
                        <a:solidFill>
                          <a:schemeClr val="tx1"/>
                        </a:solidFill>
                      </a:endParaRPr>
                    </a:p>
                  </a:txBody>
                  <a:tcPr>
                    <a:noFill/>
                  </a:tcPr>
                </a:tc>
                <a:tc>
                  <a:txBody>
                    <a:bodyPr/>
                    <a:lstStyle/>
                    <a:p>
                      <a:pPr marL="285750" indent="-285750">
                        <a:buFont typeface="Arial" charset="0"/>
                        <a:buChar char="•"/>
                      </a:pPr>
                      <a:r>
                        <a:rPr lang="en-US" dirty="0" err="1">
                          <a:solidFill>
                            <a:schemeClr val="tx1"/>
                          </a:solidFill>
                        </a:rPr>
                        <a:t>Unstyled</a:t>
                      </a:r>
                      <a:r>
                        <a:rPr lang="en-US" baseline="0" dirty="0">
                          <a:solidFill>
                            <a:schemeClr val="tx1"/>
                          </a:solidFill>
                        </a:rPr>
                        <a:t> widgets </a:t>
                      </a:r>
                    </a:p>
                    <a:p>
                      <a:pPr marL="285750" indent="-285750">
                        <a:buFont typeface="Arial" charset="0"/>
                        <a:buChar char="•"/>
                      </a:pPr>
                      <a:r>
                        <a:rPr lang="en-US" baseline="0" dirty="0">
                          <a:solidFill>
                            <a:schemeClr val="tx1"/>
                          </a:solidFill>
                        </a:rPr>
                        <a:t>Scrambled tiles </a:t>
                      </a:r>
                      <a:endParaRPr lang="en-US" dirty="0">
                        <a:solidFill>
                          <a:schemeClr val="tx1"/>
                        </a:solidFill>
                      </a:endParaRPr>
                    </a:p>
                  </a:txBody>
                  <a:tcPr>
                    <a:noFill/>
                  </a:tcPr>
                </a:tc>
                <a:extLst>
                  <a:ext uri="{0D108BD9-81ED-4DB2-BD59-A6C34878D82A}">
                    <a16:rowId xmlns:a16="http://schemas.microsoft.com/office/drawing/2014/main" val="10001"/>
                  </a:ext>
                </a:extLst>
              </a:tr>
            </a:tbl>
          </a:graphicData>
        </a:graphic>
      </p:graphicFrame>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455" y="2881712"/>
            <a:ext cx="4800600" cy="1206500"/>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41042" y="2810674"/>
            <a:ext cx="3630271" cy="2190789"/>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964644584"/>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View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a:t>
            </a:r>
            <a:r>
              <a:rPr lang="en-US" dirty="0"/>
              <a:t>-views-</a:t>
            </a:r>
            <a:r>
              <a:rPr lang="en-US" dirty="0" err="1"/>
              <a:t>View.html</a:t>
            </a:r>
            <a:endParaRPr lang="en-US" dirty="0"/>
          </a:p>
        </p:txBody>
      </p:sp>
      <p:pic>
        <p:nvPicPr>
          <p:cNvPr id="5" name="Content Placeholder 4"/>
          <p:cNvPicPr>
            <a:picLocks noGrp="1" noChangeAspect="1"/>
          </p:cNvPicPr>
          <p:nvPr>
            <p:ph sz="half" idx="2"/>
          </p:nvPr>
        </p:nvPicPr>
        <p:blipFill>
          <a:blip r:embed="rId3"/>
          <a:stretch>
            <a:fillRect/>
          </a:stretch>
        </p:blipFill>
        <p:spPr>
          <a:xfrm>
            <a:off x="3630839" y="2270578"/>
            <a:ext cx="5179332" cy="2740136"/>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968628091"/>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a:solidFill>
                  <a:schemeClr val="tx1"/>
                </a:solidFill>
                <a:cs typeface="Avenir LT Std 65 Medium" charset="0"/>
              </a:rPr>
              <a:t>Get started with map </a:t>
            </a:r>
          </a:p>
        </p:txBody>
      </p:sp>
      <p:pic>
        <p:nvPicPr>
          <p:cNvPr id="6" name="Picture Placeholder 5"/>
          <p:cNvPicPr>
            <a:picLocks noGrp="1" noChangeAspect="1"/>
          </p:cNvPicPr>
          <p:nvPr>
            <p:ph type="pic" sz="quarter" idx="12"/>
          </p:nvPr>
        </p:nvPicPr>
        <p:blipFill>
          <a:blip r:embed="rId4" cstate="screen">
            <a:extLst>
              <a:ext uri="{28A0092B-C50C-407E-A947-70E740481C1C}">
                <a14:useLocalDpi xmlns:a14="http://schemas.microsoft.com/office/drawing/2010/main"/>
              </a:ext>
            </a:extLst>
          </a:blip>
          <a:srcRect l="1289" r="1289"/>
          <a:stretch>
            <a:fillRect/>
          </a:stretch>
        </p:blipFill>
        <p:spPr>
          <a:prstGeom prst="rect">
            <a:avLst/>
          </a:prstGeom>
        </p:spPr>
      </p:pic>
    </p:spTree>
    <p:extLst>
      <p:ext uri="{BB962C8B-B14F-4D97-AF65-F5344CB8AC3E}">
        <p14:creationId xmlns:p14="http://schemas.microsoft.com/office/powerpoint/2010/main" val="72028851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a:ea typeface="Avenir LT Std 55 Roman" charset="0"/>
                <a:cs typeface="Avenir LT Std 55 Roman" charset="0"/>
              </a:rPr>
              <a:t>Add data to map </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86870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data </a:t>
            </a:r>
          </a:p>
        </p:txBody>
      </p:sp>
      <p:sp>
        <p:nvSpPr>
          <p:cNvPr id="3" name="Content Placeholder 2"/>
          <p:cNvSpPr>
            <a:spLocks noGrp="1"/>
          </p:cNvSpPr>
          <p:nvPr>
            <p:ph sz="half" idx="2"/>
          </p:nvPr>
        </p:nvSpPr>
        <p:spPr/>
        <p:txBody>
          <a:bodyPr/>
          <a:lstStyle/>
          <a:p>
            <a:r>
              <a:rPr lang="en-US" dirty="0"/>
              <a:t>Many layer types </a:t>
            </a:r>
          </a:p>
          <a:p>
            <a:pPr lvl="1"/>
            <a:r>
              <a:rPr lang="en-US" dirty="0"/>
              <a:t>Feature layer</a:t>
            </a:r>
          </a:p>
          <a:p>
            <a:pPr lvl="1"/>
            <a:r>
              <a:rPr lang="en-US" dirty="0"/>
              <a:t>Map image layer </a:t>
            </a:r>
          </a:p>
          <a:p>
            <a:pPr lvl="1"/>
            <a:r>
              <a:rPr lang="en-US" dirty="0"/>
              <a:t>Tile Layer</a:t>
            </a:r>
          </a:p>
          <a:p>
            <a:pPr lvl="1"/>
            <a:r>
              <a:rPr lang="en-US" dirty="0"/>
              <a:t>Vector Tile Layer </a:t>
            </a:r>
          </a:p>
          <a:p>
            <a:pPr lvl="1"/>
            <a:r>
              <a:rPr lang="mr-IN" dirty="0"/>
              <a:t>…</a:t>
            </a:r>
            <a:r>
              <a:rPr lang="en-US" dirty="0"/>
              <a:t>. and more </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9048" y="682625"/>
            <a:ext cx="4708950" cy="5627077"/>
          </a:xfrm>
          <a:prstGeom prst="rect">
            <a:avLst/>
          </a:prstGeom>
        </p:spPr>
      </p:pic>
    </p:spTree>
    <p:extLst>
      <p:ext uri="{BB962C8B-B14F-4D97-AF65-F5344CB8AC3E}">
        <p14:creationId xmlns:p14="http://schemas.microsoft.com/office/powerpoint/2010/main" val="129950990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 coding pattern </a:t>
            </a:r>
          </a:p>
        </p:txBody>
      </p:sp>
      <p:sp>
        <p:nvSpPr>
          <p:cNvPr id="3" name="Content Placeholder 2"/>
          <p:cNvSpPr>
            <a:spLocks noGrp="1"/>
          </p:cNvSpPr>
          <p:nvPr>
            <p:ph sz="half" idx="2"/>
          </p:nvPr>
        </p:nvSpPr>
        <p:spPr/>
        <p:txBody>
          <a:bodyPr/>
          <a:lstStyle/>
          <a:p>
            <a:pPr marL="457200" indent="-457200">
              <a:buFont typeface="+mj-lt"/>
              <a:buAutoNum type="arabicPeriod"/>
            </a:pPr>
            <a:r>
              <a:rPr lang="en-US" dirty="0"/>
              <a:t>Load module </a:t>
            </a:r>
          </a:p>
          <a:p>
            <a:pPr marL="457200" indent="-457200">
              <a:buFont typeface="+mj-lt"/>
              <a:buAutoNum type="arabicPeriod"/>
            </a:pPr>
            <a:r>
              <a:rPr lang="en-US" dirty="0"/>
              <a:t>Create layer </a:t>
            </a:r>
          </a:p>
          <a:p>
            <a:pPr marL="457200" indent="-457200">
              <a:buFont typeface="+mj-lt"/>
              <a:buAutoNum type="arabicPeriod"/>
            </a:pPr>
            <a:r>
              <a:rPr lang="en-US" dirty="0"/>
              <a:t>Set properties </a:t>
            </a:r>
          </a:p>
          <a:p>
            <a:pPr marL="457200" indent="-457200">
              <a:buFont typeface="+mj-lt"/>
              <a:buAutoNum type="arabicPeriod"/>
            </a:pPr>
            <a:r>
              <a:rPr lang="en-US" dirty="0"/>
              <a:t>Add to map (or scene) </a:t>
            </a:r>
          </a:p>
        </p:txBody>
      </p:sp>
      <p:sp>
        <p:nvSpPr>
          <p:cNvPr id="4" name="Text Placeholder 3"/>
          <p:cNvSpPr>
            <a:spLocks noGrp="1"/>
          </p:cNvSpPr>
          <p:nvPr>
            <p:ph type="body" sz="quarter" idx="14"/>
          </p:nvPr>
        </p:nvSpPr>
        <p:spPr/>
        <p:txBody>
          <a:bodyPr/>
          <a:lstStyle/>
          <a:p>
            <a:endParaRPr lang="en-US"/>
          </a:p>
        </p:txBody>
      </p:sp>
      <p:pic>
        <p:nvPicPr>
          <p:cNvPr id="5" name="Picture 4" descr="Screen Shot 2016-06-08 at 3.21.1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96905" y="2177522"/>
            <a:ext cx="6350000" cy="21590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68122951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properties </a:t>
            </a:r>
          </a:p>
        </p:txBody>
      </p:sp>
      <p:sp>
        <p:nvSpPr>
          <p:cNvPr id="3" name="Content Placeholder 2"/>
          <p:cNvSpPr>
            <a:spLocks noGrp="1"/>
          </p:cNvSpPr>
          <p:nvPr>
            <p:ph sz="half" idx="2"/>
          </p:nvPr>
        </p:nvSpPr>
        <p:spPr>
          <a:xfrm>
            <a:off x="914400" y="1626971"/>
            <a:ext cx="10369296" cy="3975100"/>
          </a:xfrm>
        </p:spPr>
        <p:txBody>
          <a:bodyPr/>
          <a:lstStyle/>
          <a:p>
            <a:r>
              <a:rPr lang="en-US" dirty="0"/>
              <a:t>Set properties in constructor </a:t>
            </a:r>
          </a:p>
          <a:p>
            <a:endParaRPr lang="en-US" dirty="0"/>
          </a:p>
          <a:p>
            <a:endParaRPr lang="en-US" dirty="0"/>
          </a:p>
          <a:p>
            <a:endParaRPr lang="en-US" dirty="0"/>
          </a:p>
          <a:p>
            <a:endParaRPr lang="en-US" dirty="0"/>
          </a:p>
          <a:p>
            <a:r>
              <a:rPr lang="en-US" dirty="0"/>
              <a:t>Or directly on the instance</a:t>
            </a:r>
          </a:p>
          <a:p>
            <a:endParaRPr lang="en-US" dirty="0"/>
          </a:p>
          <a:p>
            <a:endParaRPr lang="en-US" dirty="0"/>
          </a:p>
          <a:p>
            <a:endParaRPr lang="en-US" dirty="0"/>
          </a:p>
          <a:p>
            <a:endParaRPr lang="en-US" dirty="0"/>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/latest/guide/working-with-props/</a:t>
            </a:r>
            <a:r>
              <a:rPr lang="en-US" dirty="0" err="1"/>
              <a:t>index.html</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56073" y="2134264"/>
            <a:ext cx="3950911" cy="1178539"/>
          </a:xfrm>
          <a:prstGeom prst="rect">
            <a:avLst/>
          </a:prstGeom>
        </p:spPr>
      </p:pic>
      <p:pic>
        <p:nvPicPr>
          <p:cNvPr id="7" name="Picture 6"/>
          <p:cNvPicPr>
            <a:picLocks noChangeAspect="1"/>
          </p:cNvPicPr>
          <p:nvPr/>
        </p:nvPicPr>
        <p:blipFill>
          <a:blip r:embed="rId4"/>
          <a:stretch>
            <a:fillRect/>
          </a:stretch>
        </p:blipFill>
        <p:spPr>
          <a:xfrm>
            <a:off x="5456073" y="4136978"/>
            <a:ext cx="3263900" cy="1168400"/>
          </a:xfrm>
          <a:prstGeom prst="rect">
            <a:avLst/>
          </a:prstGeom>
        </p:spPr>
      </p:pic>
    </p:spTree>
    <p:extLst>
      <p:ext uri="{BB962C8B-B14F-4D97-AF65-F5344CB8AC3E}">
        <p14:creationId xmlns:p14="http://schemas.microsoft.com/office/powerpoint/2010/main" val="191324052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2" cy="6858000"/>
          </a:xfrm>
          <a:prstGeom prst="rect">
            <a:avLst/>
          </a:prstGeom>
        </p:spPr>
      </p:pic>
      <p:sp>
        <p:nvSpPr>
          <p:cNvPr id="13" name="Title 8"/>
          <p:cNvSpPr>
            <a:spLocks noGrp="1"/>
          </p:cNvSpPr>
          <p:nvPr>
            <p:ph type="title"/>
          </p:nvPr>
        </p:nvSpPr>
        <p:spPr>
          <a:xfrm>
            <a:off x="682625" y="682625"/>
            <a:ext cx="10826496" cy="430887"/>
          </a:xfrm>
        </p:spPr>
        <p:txBody>
          <a:bodyPr/>
          <a:lstStyle/>
          <a:p>
            <a:r>
              <a:rPr lang="en-US" sz="2800" b="0" dirty="0"/>
              <a:t>Overview</a:t>
            </a:r>
          </a:p>
        </p:txBody>
      </p:sp>
      <p:sp>
        <p:nvSpPr>
          <p:cNvPr id="4" name="Content Placeholder 3"/>
          <p:cNvSpPr>
            <a:spLocks noGrp="1"/>
          </p:cNvSpPr>
          <p:nvPr>
            <p:ph sz="quarter" idx="12"/>
          </p:nvPr>
        </p:nvSpPr>
        <p:spPr/>
        <p:txBody>
          <a:bodyPr/>
          <a:lstStyle/>
          <a:p>
            <a:r>
              <a:rPr lang="en-US" b="0" dirty="0"/>
              <a:t>Setting up dev environment</a:t>
            </a:r>
          </a:p>
          <a:p>
            <a:r>
              <a:rPr lang="en-US" b="0" dirty="0"/>
              <a:t>Debugging tips and tricks </a:t>
            </a:r>
          </a:p>
          <a:p>
            <a:r>
              <a:rPr lang="en-US" b="0" dirty="0"/>
              <a:t>Tour of the SDK</a:t>
            </a:r>
          </a:p>
          <a:p>
            <a:r>
              <a:rPr lang="en-US" b="0" dirty="0"/>
              <a:t>Build an app </a:t>
            </a:r>
          </a:p>
          <a:p>
            <a:pPr lvl="1"/>
            <a:r>
              <a:rPr lang="en-US" b="0" dirty="0"/>
              <a:t>Create map</a:t>
            </a:r>
          </a:p>
          <a:p>
            <a:pPr lvl="1"/>
            <a:r>
              <a:rPr lang="en-US" b="0" dirty="0"/>
              <a:t>Add layer</a:t>
            </a:r>
          </a:p>
          <a:p>
            <a:pPr lvl="1"/>
            <a:r>
              <a:rPr lang="en-US" b="0" dirty="0"/>
              <a:t>Make it interactive </a:t>
            </a:r>
          </a:p>
          <a:p>
            <a:pPr lvl="1"/>
            <a:r>
              <a:rPr lang="en-US" b="0" dirty="0"/>
              <a:t>Add widgets </a:t>
            </a:r>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78682864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properties </a:t>
            </a:r>
            <a:r>
              <a:rPr lang="mr-IN" dirty="0"/>
              <a:t>–</a:t>
            </a:r>
            <a:r>
              <a:rPr lang="en-US" dirty="0"/>
              <a:t> continued</a:t>
            </a:r>
          </a:p>
        </p:txBody>
      </p:sp>
      <p:sp>
        <p:nvSpPr>
          <p:cNvPr id="3" name="Content Placeholder 2"/>
          <p:cNvSpPr>
            <a:spLocks noGrp="1"/>
          </p:cNvSpPr>
          <p:nvPr>
            <p:ph sz="half" idx="2"/>
          </p:nvPr>
        </p:nvSpPr>
        <p:spPr/>
        <p:txBody>
          <a:bodyPr/>
          <a:lstStyle/>
          <a:p>
            <a:r>
              <a:rPr lang="en-US" dirty="0"/>
              <a:t>Watch for property changes </a:t>
            </a:r>
          </a:p>
          <a:p>
            <a:endParaRPr lang="en-US" dirty="0"/>
          </a:p>
          <a:p>
            <a:endParaRPr lang="en-US" dirty="0"/>
          </a:p>
          <a:p>
            <a:r>
              <a:rPr lang="en-US" dirty="0"/>
              <a:t>Use </a:t>
            </a:r>
            <a:r>
              <a:rPr lang="en-US" dirty="0" err="1"/>
              <a:t>esri</a:t>
            </a:r>
            <a:r>
              <a:rPr lang="en-US" dirty="0"/>
              <a:t>/core/</a:t>
            </a:r>
            <a:r>
              <a:rPr lang="en-US" dirty="0" err="1"/>
              <a:t>watchUtils</a:t>
            </a:r>
            <a:r>
              <a:rPr lang="en-US" dirty="0"/>
              <a:t> to aid in watching property changes </a:t>
            </a:r>
          </a:p>
          <a:p>
            <a:pPr lvl="1"/>
            <a:r>
              <a:rPr lang="en-US" dirty="0"/>
              <a:t>Once</a:t>
            </a:r>
          </a:p>
          <a:p>
            <a:pPr lvl="1"/>
            <a:r>
              <a:rPr lang="en-US" dirty="0"/>
              <a:t>When false </a:t>
            </a:r>
          </a:p>
          <a:p>
            <a:pPr lvl="1"/>
            <a:r>
              <a:rPr lang="en-US" dirty="0"/>
              <a:t>When true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a:t>
            </a:r>
            <a:r>
              <a:rPr lang="en-US" dirty="0"/>
              <a:t>-core-</a:t>
            </a:r>
            <a:r>
              <a:rPr lang="en-US" dirty="0" err="1"/>
              <a:t>watchUtils.html</a:t>
            </a:r>
            <a:endParaRPr lang="en-US" dirty="0"/>
          </a:p>
        </p:txBody>
      </p:sp>
      <p:pic>
        <p:nvPicPr>
          <p:cNvPr id="5" name="Picture 4"/>
          <p:cNvPicPr>
            <a:picLocks noChangeAspect="1"/>
          </p:cNvPicPr>
          <p:nvPr/>
        </p:nvPicPr>
        <p:blipFill>
          <a:blip r:embed="rId3"/>
          <a:stretch>
            <a:fillRect/>
          </a:stretch>
        </p:blipFill>
        <p:spPr>
          <a:xfrm>
            <a:off x="1450130" y="2432741"/>
            <a:ext cx="7112000" cy="317500"/>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770497229"/>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a:solidFill>
                  <a:schemeClr val="tx1"/>
                </a:solidFill>
                <a:cs typeface="Avenir LT Std 65 Medium" charset="0"/>
              </a:rPr>
              <a:t>Add layer to app </a:t>
            </a:r>
          </a:p>
        </p:txBody>
      </p:sp>
      <p:pic>
        <p:nvPicPr>
          <p:cNvPr id="6" name="Content Placeholder 4">
            <a:hlinkClick r:id="rId4"/>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t="3748" b="3748"/>
          <a:stretch>
            <a:fillRect/>
          </a:stretch>
        </p:blipFill>
        <p:spPr>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447678748"/>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a:ea typeface="Avenir LT Std 55 Roman" charset="0"/>
                <a:cs typeface="Avenir LT Std 55 Roman" charset="0"/>
              </a:rPr>
              <a:t>Symbolize data </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5483299"/>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Symbols </a:t>
            </a:r>
          </a:p>
        </p:txBody>
      </p:sp>
      <p:sp>
        <p:nvSpPr>
          <p:cNvPr id="3" name="Content Placeholder 2"/>
          <p:cNvSpPr>
            <a:spLocks noGrp="1"/>
          </p:cNvSpPr>
          <p:nvPr>
            <p:ph sz="half" idx="2"/>
          </p:nvPr>
        </p:nvSpPr>
        <p:spPr/>
        <p:txBody>
          <a:bodyPr/>
          <a:lstStyle/>
          <a:p>
            <a:r>
              <a:rPr lang="en-US" dirty="0"/>
              <a:t>Define symbols used to represent your data</a:t>
            </a:r>
          </a:p>
          <a:p>
            <a:r>
              <a:rPr lang="en-US" dirty="0"/>
              <a:t>Many types </a:t>
            </a:r>
          </a:p>
          <a:p>
            <a:pPr lvl="1"/>
            <a:r>
              <a:rPr lang="en-US" dirty="0" err="1"/>
              <a:t>SimpleMarkerSymbol</a:t>
            </a:r>
            <a:endParaRPr lang="en-US" dirty="0"/>
          </a:p>
          <a:p>
            <a:pPr lvl="1"/>
            <a:r>
              <a:rPr lang="en-US" dirty="0" err="1"/>
              <a:t>PictureMarkerSymbol</a:t>
            </a:r>
            <a:endParaRPr lang="en-US" dirty="0"/>
          </a:p>
          <a:p>
            <a:pPr lvl="1"/>
            <a:r>
              <a:rPr lang="en-US" dirty="0" err="1"/>
              <a:t>SimpleLineSymbol</a:t>
            </a:r>
            <a:endParaRPr lang="en-US" dirty="0"/>
          </a:p>
          <a:p>
            <a:pPr lvl="1"/>
            <a:r>
              <a:rPr lang="en-US" dirty="0" err="1"/>
              <a:t>TextSymbol</a:t>
            </a:r>
            <a:r>
              <a:rPr lang="en-US" dirty="0"/>
              <a:t> </a:t>
            </a:r>
          </a:p>
          <a:p>
            <a:pPr lvl="1"/>
            <a:r>
              <a:rPr lang="en-US" dirty="0"/>
              <a:t> </a:t>
            </a:r>
            <a:r>
              <a:rPr lang="mr-IN" dirty="0"/>
              <a:t>…</a:t>
            </a:r>
            <a:r>
              <a:rPr lang="en-US" dirty="0"/>
              <a:t>.. and more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/latest/sample-code/playground/live/</a:t>
            </a:r>
            <a:r>
              <a:rPr lang="en-US" dirty="0" err="1"/>
              <a:t>index.html</a:t>
            </a:r>
            <a:endParaRPr lang="en-US" dirty="0"/>
          </a:p>
        </p:txBody>
      </p:sp>
      <p:pic>
        <p:nvPicPr>
          <p:cNvPr id="5" name="Picture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6187" y="2389816"/>
            <a:ext cx="4660900" cy="2867984"/>
          </a:xfrm>
          <a:prstGeom prst="rect">
            <a:avLst/>
          </a:prstGeom>
        </p:spPr>
      </p:pic>
    </p:spTree>
    <p:extLst>
      <p:ext uri="{BB962C8B-B14F-4D97-AF65-F5344CB8AC3E}">
        <p14:creationId xmlns:p14="http://schemas.microsoft.com/office/powerpoint/2010/main" val="155563045"/>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Renderers</a:t>
            </a:r>
          </a:p>
        </p:txBody>
      </p:sp>
      <p:sp>
        <p:nvSpPr>
          <p:cNvPr id="3" name="Content Placeholder 2"/>
          <p:cNvSpPr>
            <a:spLocks noGrp="1"/>
          </p:cNvSpPr>
          <p:nvPr>
            <p:ph sz="half" idx="2"/>
          </p:nvPr>
        </p:nvSpPr>
        <p:spPr/>
        <p:txBody>
          <a:bodyPr/>
          <a:lstStyle/>
          <a:p>
            <a:r>
              <a:rPr lang="en-US" dirty="0">
                <a:hlinkClick r:id="rId3"/>
              </a:rPr>
              <a:t>Define </a:t>
            </a:r>
            <a:r>
              <a:rPr lang="en-US" dirty="0"/>
              <a:t>a set of symbols and rules for drawing the layer </a:t>
            </a:r>
          </a:p>
          <a:p>
            <a:r>
              <a:rPr lang="en-US" dirty="0"/>
              <a:t>Apply renderer to the layer </a:t>
            </a:r>
          </a:p>
          <a:p>
            <a:endParaRPr lang="en-US" dirty="0"/>
          </a:p>
        </p:txBody>
      </p:sp>
      <p:sp>
        <p:nvSpPr>
          <p:cNvPr id="4" name="Text Placeholder 3"/>
          <p:cNvSpPr>
            <a:spLocks noGrp="1"/>
          </p:cNvSpPr>
          <p:nvPr>
            <p:ph type="body" sz="quarter" idx="14"/>
          </p:nvPr>
        </p:nvSpPr>
        <p:spPr/>
        <p:txBody>
          <a:bodyPr/>
          <a:lstStyle/>
          <a:p>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586" y="2634343"/>
            <a:ext cx="6123337" cy="2445657"/>
          </a:xfrm>
          <a:prstGeom prst="rect">
            <a:avLst/>
          </a:prstGeom>
        </p:spPr>
      </p:pic>
    </p:spTree>
    <p:extLst>
      <p:ext uri="{BB962C8B-B14F-4D97-AF65-F5344CB8AC3E}">
        <p14:creationId xmlns:p14="http://schemas.microsoft.com/office/powerpoint/2010/main" val="1326580071"/>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Autocasting</a:t>
            </a:r>
            <a:r>
              <a:rPr lang="en-US" dirty="0"/>
              <a:t> </a:t>
            </a:r>
          </a:p>
        </p:txBody>
      </p:sp>
      <p:sp>
        <p:nvSpPr>
          <p:cNvPr id="3" name="Content Placeholder 2"/>
          <p:cNvSpPr>
            <a:spLocks noGrp="1"/>
          </p:cNvSpPr>
          <p:nvPr>
            <p:ph sz="half" idx="2"/>
          </p:nvPr>
        </p:nvSpPr>
        <p:spPr/>
        <p:txBody>
          <a:bodyPr/>
          <a:lstStyle/>
          <a:p>
            <a:r>
              <a:rPr lang="en-US" dirty="0"/>
              <a:t>Use a property without having to import module </a:t>
            </a:r>
          </a:p>
          <a:p>
            <a:r>
              <a:rPr lang="en-US" dirty="0"/>
              <a:t>Look for </a:t>
            </a:r>
            <a:r>
              <a:rPr lang="en-US" dirty="0" err="1"/>
              <a:t>autocast</a:t>
            </a:r>
            <a:r>
              <a:rPr lang="en-US" dirty="0"/>
              <a:t> label </a:t>
            </a:r>
          </a:p>
          <a:p>
            <a:endParaRPr lang="en-US" dirty="0"/>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a:t>
            </a:r>
            <a:r>
              <a:rPr lang="en-US" dirty="0" err="1"/>
              <a:t>autocasting</a:t>
            </a:r>
            <a:r>
              <a:rPr lang="en-US" dirty="0"/>
              <a:t>/</a:t>
            </a:r>
            <a:r>
              <a:rPr lang="en-US" dirty="0" err="1"/>
              <a:t>index.html</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828" y="2891971"/>
            <a:ext cx="7962900" cy="2641600"/>
          </a:xfrm>
          <a:prstGeom prst="rect">
            <a:avLst/>
          </a:prstGeom>
        </p:spPr>
      </p:pic>
    </p:spTree>
    <p:extLst>
      <p:ext uri="{BB962C8B-B14F-4D97-AF65-F5344CB8AC3E}">
        <p14:creationId xmlns:p14="http://schemas.microsoft.com/office/powerpoint/2010/main" val="1249219829"/>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Autocast</a:t>
            </a:r>
            <a:r>
              <a:rPr lang="en-US" dirty="0"/>
              <a:t> code sample </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344511" y="1875063"/>
            <a:ext cx="6610804" cy="3350681"/>
          </a:xfrm>
        </p:spPr>
      </p:pic>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11436431"/>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a:solidFill>
                  <a:schemeClr val="tx1"/>
                </a:solidFill>
                <a:cs typeface="Avenir LT Std 65 Medium" charset="0"/>
              </a:rPr>
              <a:t>Apply renderer to layer </a:t>
            </a:r>
          </a:p>
        </p:txBody>
      </p:sp>
      <p:pic>
        <p:nvPicPr>
          <p:cNvPr id="6" name="Content Placeholder 4">
            <a:hlinkClick r:id="rId4"/>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t="6254" b="6254"/>
          <a:stretch>
            <a:fillRect/>
          </a:stretch>
        </p:blipFill>
        <p:spPr>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860934268"/>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a:ea typeface="Avenir LT Std 55 Roman" charset="0"/>
                <a:cs typeface="Avenir LT Std 55 Roman" charset="0"/>
              </a:rPr>
              <a:t>Make app interactive</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5712246"/>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interactivity : Popups  </a:t>
            </a:r>
          </a:p>
        </p:txBody>
      </p:sp>
      <p:sp>
        <p:nvSpPr>
          <p:cNvPr id="3" name="Content Placeholder 2"/>
          <p:cNvSpPr>
            <a:spLocks noGrp="1"/>
          </p:cNvSpPr>
          <p:nvPr>
            <p:ph sz="half" idx="2"/>
          </p:nvPr>
        </p:nvSpPr>
        <p:spPr/>
        <p:txBody>
          <a:bodyPr/>
          <a:lstStyle/>
          <a:p>
            <a:r>
              <a:rPr lang="en-US" dirty="0"/>
              <a:t>Responsive</a:t>
            </a:r>
          </a:p>
          <a:p>
            <a:r>
              <a:rPr lang="en-US" dirty="0"/>
              <a:t>Details about </a:t>
            </a:r>
          </a:p>
          <a:p>
            <a:pPr lvl="1"/>
            <a:r>
              <a:rPr lang="en-US" dirty="0"/>
              <a:t>Clicked location</a:t>
            </a:r>
          </a:p>
          <a:p>
            <a:pPr lvl="1"/>
            <a:r>
              <a:rPr lang="en-US" dirty="0"/>
              <a:t>Feature</a:t>
            </a:r>
          </a:p>
          <a:p>
            <a:pPr lvl="1"/>
            <a:r>
              <a:rPr lang="en-US" dirty="0"/>
              <a:t>Search results </a:t>
            </a:r>
          </a:p>
          <a:p>
            <a:r>
              <a:rPr lang="en-US" dirty="0"/>
              <a:t>Customizable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a:t>
            </a:r>
            <a:r>
              <a:rPr lang="en-US" dirty="0"/>
              <a:t>-widgets-</a:t>
            </a:r>
            <a:r>
              <a:rPr lang="en-US" dirty="0" err="1"/>
              <a:t>Popup.html</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58708" y="1051957"/>
            <a:ext cx="3975463" cy="4509339"/>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706729188"/>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12192000" cy="6858000"/>
            <a:chOff x="0" y="0"/>
            <a:chExt cx="12192000" cy="6858000"/>
          </a:xfrm>
        </p:grpSpPr>
        <p:sp>
          <p:nvSpPr>
            <p:cNvPr id="8" name="Rectangle 7"/>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grpSp>
      <p:sp>
        <p:nvSpPr>
          <p:cNvPr id="2" name="Content Placeholder 1"/>
          <p:cNvSpPr>
            <a:spLocks noGrp="1"/>
          </p:cNvSpPr>
          <p:nvPr>
            <p:ph sz="quarter" idx="10"/>
          </p:nvPr>
        </p:nvSpPr>
        <p:spPr/>
        <p:txBody>
          <a:bodyPr/>
          <a:lstStyle/>
          <a:p>
            <a:r>
              <a:rPr lang="en-US" dirty="0"/>
              <a:t>Focusing on version 4.0 for this presentation</a:t>
            </a:r>
          </a:p>
          <a:p>
            <a:r>
              <a:rPr lang="en-US" dirty="0"/>
              <a:t>Concepts are similar between 3.x and 4.0</a:t>
            </a:r>
          </a:p>
          <a:p>
            <a:r>
              <a:rPr lang="en-US" dirty="0"/>
              <a:t>Version 3.x UC 2015 presentation and demos are available	</a:t>
            </a:r>
          </a:p>
          <a:p>
            <a:endParaRPr lang="en-US" dirty="0"/>
          </a:p>
          <a:p>
            <a:r>
              <a:rPr lang="en-US" dirty="0">
                <a:hlinkClick r:id="rId4"/>
              </a:rPr>
              <a:t>https://github.com/nicksenger/jsapi-talk</a:t>
            </a:r>
            <a:endParaRPr lang="en-US" dirty="0"/>
          </a:p>
        </p:txBody>
      </p:sp>
    </p:spTree>
    <p:extLst>
      <p:ext uri="{BB962C8B-B14F-4D97-AF65-F5344CB8AC3E}">
        <p14:creationId xmlns:p14="http://schemas.microsoft.com/office/powerpoint/2010/main" val="1780211463"/>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Popup components </a:t>
            </a:r>
          </a:p>
        </p:txBody>
      </p:sp>
      <p:sp>
        <p:nvSpPr>
          <p:cNvPr id="3" name="Content Placeholder 2"/>
          <p:cNvSpPr>
            <a:spLocks noGrp="1"/>
          </p:cNvSpPr>
          <p:nvPr>
            <p:ph sz="half" idx="2"/>
          </p:nvPr>
        </p:nvSpPr>
        <p:spPr/>
        <p:txBody>
          <a:bodyPr/>
          <a:lstStyle/>
          <a:p>
            <a:r>
              <a:rPr lang="en-US" dirty="0"/>
              <a:t>All views have default popup</a:t>
            </a:r>
          </a:p>
          <a:p>
            <a:r>
              <a:rPr lang="en-US" dirty="0"/>
              <a:t>Define title and content</a:t>
            </a:r>
          </a:p>
          <a:p>
            <a:pPr lvl="1"/>
            <a:r>
              <a:rPr lang="en-US" dirty="0"/>
              <a:t>Popup</a:t>
            </a:r>
          </a:p>
          <a:p>
            <a:pPr lvl="1"/>
            <a:r>
              <a:rPr lang="en-US" dirty="0"/>
              <a:t>Popup Template</a:t>
            </a:r>
          </a:p>
          <a:p>
            <a:r>
              <a:rPr lang="en-US" dirty="0"/>
              <a:t>Custom actions</a:t>
            </a:r>
          </a:p>
          <a:p>
            <a:endParaRPr lang="en-US" dirty="0"/>
          </a:p>
          <a:p>
            <a:endParaRPr lang="en-US" dirty="0"/>
          </a:p>
        </p:txBody>
      </p:sp>
      <p:sp>
        <p:nvSpPr>
          <p:cNvPr id="4" name="Text Placeholder 3"/>
          <p:cNvSpPr>
            <a:spLocks noGrp="1"/>
          </p:cNvSpPr>
          <p:nvPr>
            <p:ph type="body" sz="quarter" idx="14"/>
          </p:nvPr>
        </p:nvSpPr>
        <p:spPr/>
        <p:txBody>
          <a:bodyPr/>
          <a:lstStyle/>
          <a:p>
            <a:endParaRPr lang="en-US"/>
          </a:p>
        </p:txBody>
      </p:sp>
      <p:sp>
        <p:nvSpPr>
          <p:cNvPr id="5" name="TextBox 4"/>
          <p:cNvSpPr txBox="1"/>
          <p:nvPr/>
        </p:nvSpPr>
        <p:spPr>
          <a:xfrm>
            <a:off x="4630057" y="1988457"/>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883" y="2503714"/>
            <a:ext cx="7096813" cy="1941914"/>
          </a:xfrm>
          <a:prstGeom prst="rect">
            <a:avLst/>
          </a:prstGeom>
        </p:spPr>
      </p:pic>
    </p:spTree>
    <p:extLst>
      <p:ext uri="{BB962C8B-B14F-4D97-AF65-F5344CB8AC3E}">
        <p14:creationId xmlns:p14="http://schemas.microsoft.com/office/powerpoint/2010/main" val="1999102116"/>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Popup Template </a:t>
            </a:r>
          </a:p>
        </p:txBody>
      </p:sp>
      <p:sp>
        <p:nvSpPr>
          <p:cNvPr id="3" name="Content Placeholder 2"/>
          <p:cNvSpPr>
            <a:spLocks noGrp="1"/>
          </p:cNvSpPr>
          <p:nvPr>
            <p:ph sz="half" idx="2"/>
          </p:nvPr>
        </p:nvSpPr>
        <p:spPr/>
        <p:txBody>
          <a:bodyPr/>
          <a:lstStyle/>
          <a:p>
            <a:endParaRPr lang="en-US" dirty="0"/>
          </a:p>
          <a:p>
            <a:r>
              <a:rPr lang="en-US" dirty="0"/>
              <a:t>Define content in </a:t>
            </a:r>
            <a:r>
              <a:rPr lang="en-US" dirty="0" err="1"/>
              <a:t>PopupTemplate</a:t>
            </a:r>
            <a:r>
              <a:rPr lang="en-US" dirty="0"/>
              <a:t> </a:t>
            </a:r>
          </a:p>
          <a:p>
            <a:r>
              <a:rPr lang="en-US" dirty="0"/>
              <a:t>Associate template with layer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esri-PopupTemplate.html</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975" y="1709984"/>
            <a:ext cx="5252604" cy="2512115"/>
          </a:xfrm>
          <a:prstGeom prst="rect">
            <a:avLst/>
          </a:prstGeom>
          <a:effectLst>
            <a:outerShdw blurRad="50800" dist="76200" dir="5400000" algn="t" rotWithShape="0">
              <a:schemeClr val="tx1">
                <a:lumMod val="85000"/>
                <a:alpha val="40000"/>
              </a:schemeClr>
            </a:outerShdw>
          </a:effectLst>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61032" y="3722551"/>
            <a:ext cx="3757820" cy="1994892"/>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757835244"/>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Dockable</a:t>
            </a:r>
            <a:r>
              <a:rPr lang="en-US" dirty="0"/>
              <a:t> </a:t>
            </a:r>
          </a:p>
        </p:txBody>
      </p:sp>
      <p:sp>
        <p:nvSpPr>
          <p:cNvPr id="3" name="Content Placeholder 2"/>
          <p:cNvSpPr>
            <a:spLocks noGrp="1"/>
          </p:cNvSpPr>
          <p:nvPr>
            <p:ph sz="half" idx="2"/>
          </p:nvPr>
        </p:nvSpPr>
        <p:spPr/>
        <p:txBody>
          <a:bodyPr/>
          <a:lstStyle/>
          <a:p>
            <a:pPr defTabSz="914400">
              <a:spcBef>
                <a:spcPts val="0"/>
              </a:spcBef>
              <a:spcAft>
                <a:spcPts val="0"/>
              </a:spcAft>
              <a:buClrTx/>
              <a:buSzTx/>
            </a:pPr>
            <a:r>
              <a:rPr lang="en-US" dirty="0"/>
              <a:t>Define dock position</a:t>
            </a:r>
          </a:p>
          <a:p>
            <a:pPr lvl="1" defTabSz="914400">
              <a:spcAft>
                <a:spcPts val="0"/>
              </a:spcAft>
              <a:buClrTx/>
              <a:buSzTx/>
            </a:pPr>
            <a:r>
              <a:rPr lang="en-US" dirty="0"/>
              <a:t>bottom-right</a:t>
            </a:r>
          </a:p>
          <a:p>
            <a:pPr lvl="1" defTabSz="914400">
              <a:spcAft>
                <a:spcPts val="0"/>
              </a:spcAft>
              <a:buClrTx/>
              <a:buSzTx/>
            </a:pPr>
            <a:r>
              <a:rPr lang="en-US" dirty="0"/>
              <a:t>top-right</a:t>
            </a:r>
          </a:p>
          <a:p>
            <a:pPr lvl="1" defTabSz="914400">
              <a:spcAft>
                <a:spcPts val="0"/>
              </a:spcAft>
              <a:buClrTx/>
              <a:buSzTx/>
            </a:pPr>
            <a:r>
              <a:rPr lang="en-US" dirty="0"/>
              <a:t>bottom-left</a:t>
            </a:r>
          </a:p>
          <a:p>
            <a:pPr lvl="1" defTabSz="914400">
              <a:spcAft>
                <a:spcPts val="0"/>
              </a:spcAft>
              <a:buClrTx/>
              <a:buSzTx/>
            </a:pPr>
            <a:r>
              <a:rPr lang="en-US" dirty="0"/>
              <a:t>top-left  </a:t>
            </a:r>
          </a:p>
          <a:p>
            <a:pPr lvl="1" defTabSz="914400">
              <a:spcAft>
                <a:spcPts val="0"/>
              </a:spcAft>
              <a:buClrTx/>
              <a:buSzTx/>
            </a:pPr>
            <a:r>
              <a:rPr lang="en-US" dirty="0"/>
              <a:t>bottom-center</a:t>
            </a:r>
          </a:p>
          <a:p>
            <a:pPr lvl="1" defTabSz="914400">
              <a:spcAft>
                <a:spcPts val="0"/>
              </a:spcAft>
              <a:buClrTx/>
              <a:buSzTx/>
            </a:pPr>
            <a:r>
              <a:rPr lang="en-US" dirty="0"/>
              <a:t>top-center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/latest/sample-code/popup-docking-position/</a:t>
            </a:r>
            <a:r>
              <a:rPr lang="en-US" dirty="0" err="1"/>
              <a:t>index.html</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03376" y="2302053"/>
            <a:ext cx="3933120" cy="1956628"/>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019080802"/>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Popup: Custom Actions </a:t>
            </a:r>
          </a:p>
        </p:txBody>
      </p:sp>
      <p:sp>
        <p:nvSpPr>
          <p:cNvPr id="4" name="Text Placeholder 3"/>
          <p:cNvSpPr>
            <a:spLocks noGrp="1"/>
          </p:cNvSpPr>
          <p:nvPr>
            <p:ph type="body" sz="quarter" idx="14"/>
          </p:nvPr>
        </p:nvSpPr>
        <p:spPr/>
        <p:txBody>
          <a:bodyPr/>
          <a:lstStyle/>
          <a:p>
            <a:endParaRPr lang="en-US"/>
          </a:p>
        </p:txBody>
      </p:sp>
      <p:pic>
        <p:nvPicPr>
          <p:cNvPr id="5" name="Content Placeholder 3" descr="Screen Shot 2016-06-10 at 11.24.12 AM.png"/>
          <p:cNvPicPr>
            <a:picLocks noGrp="1" noChangeAspect="1"/>
          </p:cNvPicPr>
          <p:nvPr>
            <p:ph sz="half" idx="2"/>
          </p:nvPr>
        </p:nvPicPr>
        <p:blipFill>
          <a:blip r:embed="rId2" cstate="screen">
            <a:extLst>
              <a:ext uri="{28A0092B-C50C-407E-A947-70E740481C1C}">
                <a14:useLocalDpi xmlns:a14="http://schemas.microsoft.com/office/drawing/2010/main"/>
              </a:ext>
            </a:extLst>
          </a:blip>
          <a:srcRect/>
          <a:stretch>
            <a:fillRect/>
          </a:stretch>
        </p:blipFill>
        <p:spPr>
          <a:xfrm>
            <a:off x="1610090" y="2006540"/>
            <a:ext cx="8138344" cy="2672592"/>
          </a:xfr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3185978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a:solidFill>
                  <a:schemeClr val="tx1"/>
                </a:solidFill>
                <a:cs typeface="Avenir LT Std 65 Medium" charset="0"/>
              </a:rPr>
              <a:t>Add popups </a:t>
            </a:r>
          </a:p>
        </p:txBody>
      </p:sp>
      <p:pic>
        <p:nvPicPr>
          <p:cNvPr id="6" name="Content Placeholder 4">
            <a:hlinkClick r:id="rId4"/>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l="5740" r="5740"/>
          <a:stretch>
            <a:fillRect/>
          </a:stretch>
        </p:blipFill>
        <p:spPr>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784659222"/>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a:ea typeface="Avenir LT Std 55 Roman" charset="0"/>
                <a:cs typeface="Avenir LT Std 55 Roman" charset="0"/>
              </a:rPr>
              <a:t>Web maps </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044606"/>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WebMap</a:t>
            </a:r>
            <a:endParaRPr lang="en-US" dirty="0"/>
          </a:p>
        </p:txBody>
      </p:sp>
      <p:sp>
        <p:nvSpPr>
          <p:cNvPr id="3" name="Content Placeholder 2"/>
          <p:cNvSpPr>
            <a:spLocks noGrp="1"/>
          </p:cNvSpPr>
          <p:nvPr>
            <p:ph sz="half" idx="2"/>
          </p:nvPr>
        </p:nvSpPr>
        <p:spPr/>
        <p:txBody>
          <a:bodyPr/>
          <a:lstStyle/>
          <a:p>
            <a:r>
              <a:rPr lang="en-US" dirty="0"/>
              <a:t>Write less code! </a:t>
            </a:r>
          </a:p>
          <a:p>
            <a:r>
              <a:rPr lang="en-US" dirty="0"/>
              <a:t>Use ArcGIS Online/Portal Map Viewer to: </a:t>
            </a:r>
          </a:p>
          <a:p>
            <a:pPr lvl="1"/>
            <a:r>
              <a:rPr lang="en-US" dirty="0"/>
              <a:t>Specify </a:t>
            </a:r>
            <a:r>
              <a:rPr lang="en-US" dirty="0" err="1"/>
              <a:t>basemap</a:t>
            </a:r>
            <a:r>
              <a:rPr lang="en-US" dirty="0"/>
              <a:t> and extent</a:t>
            </a:r>
          </a:p>
          <a:p>
            <a:pPr lvl="1"/>
            <a:r>
              <a:rPr lang="en-US" dirty="0"/>
              <a:t>Define </a:t>
            </a:r>
            <a:r>
              <a:rPr lang="en-US" dirty="0" err="1"/>
              <a:t>symbology</a:t>
            </a:r>
            <a:endParaRPr lang="en-US" dirty="0"/>
          </a:p>
          <a:p>
            <a:pPr lvl="1"/>
            <a:r>
              <a:rPr lang="en-US" dirty="0"/>
              <a:t>Create popup content </a:t>
            </a:r>
          </a:p>
          <a:p>
            <a:pPr lvl="1"/>
            <a:r>
              <a:rPr lang="en-US" dirty="0"/>
              <a:t>Add layers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esri-WebMap.html</a:t>
            </a:r>
            <a:endParaRPr lang="en-US" dirty="0"/>
          </a:p>
        </p:txBody>
      </p:sp>
      <p:pic>
        <p:nvPicPr>
          <p:cNvPr id="5" name="Picture 4"/>
          <p:cNvPicPr>
            <a:picLocks noChangeAspect="1"/>
          </p:cNvPicPr>
          <p:nvPr/>
        </p:nvPicPr>
        <p:blipFill>
          <a:blip r:embed="rId3"/>
          <a:stretch>
            <a:fillRect/>
          </a:stretch>
        </p:blipFill>
        <p:spPr>
          <a:xfrm>
            <a:off x="5263896" y="3012343"/>
            <a:ext cx="6019800" cy="1803400"/>
          </a:xfrm>
          <a:prstGeom prst="rect">
            <a:avLst/>
          </a:prstGeom>
          <a:effectLst>
            <a:outerShdw blurRad="50800" dist="76200" dir="5400000" algn="t" rotWithShape="0">
              <a:schemeClr val="tx1">
                <a:lumMod val="75000"/>
                <a:alpha val="40000"/>
              </a:schemeClr>
            </a:outerShdw>
          </a:effectLst>
        </p:spPr>
      </p:pic>
    </p:spTree>
    <p:extLst>
      <p:ext uri="{BB962C8B-B14F-4D97-AF65-F5344CB8AC3E}">
        <p14:creationId xmlns:p14="http://schemas.microsoft.com/office/powerpoint/2010/main" val="955924025"/>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a:solidFill>
                  <a:schemeClr val="tx1"/>
                </a:solidFill>
                <a:cs typeface="Avenir LT Std 65 Medium" charset="0"/>
              </a:rPr>
              <a:t>Use </a:t>
            </a:r>
            <a:r>
              <a:rPr lang="en-US" sz="2000" dirty="0" err="1">
                <a:solidFill>
                  <a:schemeClr val="tx1"/>
                </a:solidFill>
                <a:cs typeface="Avenir LT Std 65 Medium" charset="0"/>
              </a:rPr>
              <a:t>WebMap</a:t>
            </a:r>
            <a:endParaRPr lang="en-US" sz="2000" dirty="0">
              <a:solidFill>
                <a:schemeClr val="tx1"/>
              </a:solidFill>
              <a:cs typeface="Avenir LT Std 65 Medium" charset="0"/>
            </a:endParaRPr>
          </a:p>
        </p:txBody>
      </p:sp>
      <p:pic>
        <p:nvPicPr>
          <p:cNvPr id="6" name="Content Placeholder 4">
            <a:hlinkClick r:id="rId4"/>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l="5792" r="5792"/>
          <a:stretch>
            <a:fillRect/>
          </a:stretch>
        </p:blipFill>
        <p:spPr>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869464724"/>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a:ea typeface="Avenir LT Std 55 Roman" charset="0"/>
                <a:cs typeface="Avenir LT Std 55 Roman" charset="0"/>
              </a:rPr>
              <a:t>Widgets </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627389"/>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Widgets </a:t>
            </a:r>
          </a:p>
        </p:txBody>
      </p:sp>
      <p:sp>
        <p:nvSpPr>
          <p:cNvPr id="3" name="Content Placeholder 2"/>
          <p:cNvSpPr>
            <a:spLocks noGrp="1"/>
          </p:cNvSpPr>
          <p:nvPr>
            <p:ph sz="half" idx="2"/>
          </p:nvPr>
        </p:nvSpPr>
        <p:spPr/>
        <p:txBody>
          <a:bodyPr/>
          <a:lstStyle/>
          <a:p>
            <a:r>
              <a:rPr lang="en-US" dirty="0" err="1"/>
              <a:t>Basemap</a:t>
            </a:r>
            <a:endParaRPr lang="en-US" dirty="0"/>
          </a:p>
          <a:p>
            <a:r>
              <a:rPr lang="en-US" dirty="0"/>
              <a:t>Compass</a:t>
            </a:r>
          </a:p>
          <a:p>
            <a:r>
              <a:rPr lang="en-US" dirty="0"/>
              <a:t>Home</a:t>
            </a:r>
          </a:p>
          <a:p>
            <a:r>
              <a:rPr lang="en-US" dirty="0"/>
              <a:t>Legend</a:t>
            </a:r>
          </a:p>
          <a:p>
            <a:r>
              <a:rPr lang="en-US" dirty="0"/>
              <a:t>Search</a:t>
            </a:r>
          </a:p>
          <a:p>
            <a:r>
              <a:rPr lang="en-US" dirty="0"/>
              <a:t>Expand</a:t>
            </a:r>
          </a:p>
          <a:p>
            <a:r>
              <a:rPr lang="en-US" dirty="0"/>
              <a:t>Locate </a:t>
            </a:r>
          </a:p>
          <a:p>
            <a:r>
              <a:rPr lang="mr-IN" dirty="0"/>
              <a:t>…</a:t>
            </a:r>
            <a:r>
              <a:rPr lang="en-US" dirty="0"/>
              <a:t>. and more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/latest/sample-code/get-started-widgets/</a:t>
            </a:r>
            <a:r>
              <a:rPr lang="en-US" dirty="0" err="1"/>
              <a:t>index.html</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1846" y="1971242"/>
            <a:ext cx="4635924" cy="3093554"/>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81455641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begin? </a:t>
            </a:r>
          </a:p>
        </p:txBody>
      </p:sp>
      <p:pic>
        <p:nvPicPr>
          <p:cNvPr id="8" name="Content Placeholder 7">
            <a:hlinkClick r:id="rId3"/>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692602" y="1828800"/>
            <a:ext cx="4813145" cy="3429000"/>
          </a:xfrm>
        </p:spPr>
      </p:pic>
      <p:sp>
        <p:nvSpPr>
          <p:cNvPr id="10" name="Text Placeholder 9"/>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endParaRPr lang="en-US" dirty="0"/>
          </a:p>
        </p:txBody>
      </p:sp>
    </p:spTree>
    <p:extLst>
      <p:ext uri="{BB962C8B-B14F-4D97-AF65-F5344CB8AC3E}">
        <p14:creationId xmlns:p14="http://schemas.microsoft.com/office/powerpoint/2010/main" val="1892448496"/>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Widget coding pattern </a:t>
            </a:r>
          </a:p>
        </p:txBody>
      </p:sp>
      <p:sp>
        <p:nvSpPr>
          <p:cNvPr id="3" name="Content Placeholder 2"/>
          <p:cNvSpPr>
            <a:spLocks noGrp="1"/>
          </p:cNvSpPr>
          <p:nvPr>
            <p:ph sz="half" idx="2"/>
          </p:nvPr>
        </p:nvSpPr>
        <p:spPr/>
        <p:txBody>
          <a:bodyPr/>
          <a:lstStyle/>
          <a:p>
            <a:r>
              <a:rPr lang="en-US" dirty="0"/>
              <a:t>Load module </a:t>
            </a:r>
          </a:p>
          <a:p>
            <a:r>
              <a:rPr lang="en-US" dirty="0"/>
              <a:t>Create widget </a:t>
            </a:r>
          </a:p>
          <a:p>
            <a:r>
              <a:rPr lang="en-US" dirty="0"/>
              <a:t>Set properties </a:t>
            </a:r>
          </a:p>
          <a:p>
            <a:r>
              <a:rPr lang="en-US" dirty="0"/>
              <a:t>Add to View’s UI </a:t>
            </a:r>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3001" y="1219616"/>
            <a:ext cx="4707883" cy="4038184"/>
          </a:xfrm>
          <a:prstGeom prst="rect">
            <a:avLst/>
          </a:prstGeom>
          <a:effectLst>
            <a:outerShdw blurRad="50800" dist="76200" dir="5400000" algn="t" rotWithShape="0">
              <a:schemeClr val="tx1">
                <a:lumMod val="75000"/>
                <a:alpha val="40000"/>
              </a:schemeClr>
            </a:outerShdw>
          </a:effectLst>
        </p:spPr>
      </p:pic>
    </p:spTree>
    <p:extLst>
      <p:ext uri="{BB962C8B-B14F-4D97-AF65-F5344CB8AC3E}">
        <p14:creationId xmlns:p14="http://schemas.microsoft.com/office/powerpoint/2010/main" val="1244495301"/>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UI </a:t>
            </a:r>
          </a:p>
        </p:txBody>
      </p:sp>
      <p:sp>
        <p:nvSpPr>
          <p:cNvPr id="3" name="Content Placeholder 2"/>
          <p:cNvSpPr>
            <a:spLocks noGrp="1"/>
          </p:cNvSpPr>
          <p:nvPr>
            <p:ph sz="half" idx="2"/>
          </p:nvPr>
        </p:nvSpPr>
        <p:spPr/>
        <p:txBody>
          <a:bodyPr/>
          <a:lstStyle/>
          <a:p>
            <a:r>
              <a:rPr lang="en-US" dirty="0"/>
              <a:t>Simple process of placing widgets in app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/latest/guide/view-</a:t>
            </a:r>
            <a:r>
              <a:rPr lang="en-US" dirty="0" err="1"/>
              <a:t>ui</a:t>
            </a:r>
            <a:r>
              <a:rPr lang="en-US" dirty="0"/>
              <a:t>/</a:t>
            </a:r>
            <a:r>
              <a:rPr lang="en-US" dirty="0" err="1"/>
              <a:t>index.html</a:t>
            </a:r>
            <a:endParaRPr lang="en-US" dirty="0"/>
          </a:p>
        </p:txBody>
      </p:sp>
      <p:pic>
        <p:nvPicPr>
          <p:cNvPr id="5" name="Content Placeholder 3" descr="Screen Shot 2016-06-08 at 3.39.19 PM.png"/>
          <p:cNvPicPr>
            <a:picLocks noChangeAspect="1"/>
          </p:cNvPicPr>
          <p:nvPr/>
        </p:nvPicPr>
        <p:blipFill>
          <a:blip r:embed="rId2" cstate="screen">
            <a:extLst>
              <a:ext uri="{28A0092B-C50C-407E-A947-70E740481C1C}">
                <a14:useLocalDpi xmlns:a14="http://schemas.microsoft.com/office/drawing/2010/main"/>
              </a:ext>
            </a:extLst>
          </a:blip>
          <a:srcRect l="-74966" r="-74966"/>
          <a:stretch>
            <a:fillRect/>
          </a:stretch>
        </p:blipFill>
        <p:spPr>
          <a:xfrm>
            <a:off x="3332136" y="1828800"/>
            <a:ext cx="10369550" cy="3429000"/>
          </a:xfrm>
          <a:prstGeom prst="rect">
            <a:avLst/>
          </a:prstGeom>
          <a:effectLst>
            <a:outerShdw blurRad="50800" dist="76200" dir="5400000" algn="t" rotWithShape="0">
              <a:schemeClr val="tx1">
                <a:lumMod val="85000"/>
                <a:alpha val="40000"/>
              </a:schemeClr>
            </a:outerShdw>
          </a:effectLst>
        </p:spPr>
      </p:pic>
    </p:spTree>
    <p:extLst>
      <p:ext uri="{BB962C8B-B14F-4D97-AF65-F5344CB8AC3E}">
        <p14:creationId xmlns:p14="http://schemas.microsoft.com/office/powerpoint/2010/main" val="846082910"/>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Customize widget appearance </a:t>
            </a:r>
          </a:p>
        </p:txBody>
      </p:sp>
      <p:sp>
        <p:nvSpPr>
          <p:cNvPr id="3" name="Content Placeholder 2"/>
          <p:cNvSpPr>
            <a:spLocks noGrp="1"/>
          </p:cNvSpPr>
          <p:nvPr>
            <p:ph sz="half" idx="2"/>
          </p:nvPr>
        </p:nvSpPr>
        <p:spPr/>
        <p:txBody>
          <a:bodyPr/>
          <a:lstStyle/>
          <a:p>
            <a:r>
              <a:rPr lang="en-US" dirty="0"/>
              <a:t>CSS </a:t>
            </a:r>
          </a:p>
          <a:p>
            <a:r>
              <a:rPr lang="en-US" dirty="0"/>
              <a:t>SASS </a:t>
            </a:r>
          </a:p>
          <a:p>
            <a:endParaRPr lang="en-US" dirty="0"/>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/latest/guide/styling/</a:t>
            </a:r>
            <a:r>
              <a:rPr lang="en-US" dirty="0" err="1"/>
              <a:t>index.html</a:t>
            </a:r>
            <a:endParaRPr lang="en-US" dirty="0"/>
          </a:p>
        </p:txBody>
      </p:sp>
      <p:pic>
        <p:nvPicPr>
          <p:cNvPr id="5" name="Picture 4" descr="Screen Shot 2016-06-10 at 3.31.53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17262" y="1271560"/>
            <a:ext cx="3320107" cy="4268709"/>
          </a:xfrm>
          <a:prstGeom prst="rect">
            <a:avLst/>
          </a:prstGeom>
        </p:spPr>
      </p:pic>
    </p:spTree>
    <p:extLst>
      <p:ext uri="{BB962C8B-B14F-4D97-AF65-F5344CB8AC3E}">
        <p14:creationId xmlns:p14="http://schemas.microsoft.com/office/powerpoint/2010/main" val="1103961803"/>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a:solidFill>
                  <a:schemeClr val="tx1"/>
                </a:solidFill>
                <a:cs typeface="Avenir LT Std 65 Medium" charset="0"/>
              </a:rPr>
              <a:t>Add widget to app </a:t>
            </a:r>
          </a:p>
        </p:txBody>
      </p:sp>
      <p:pic>
        <p:nvPicPr>
          <p:cNvPr id="6" name="Content Placeholder 4">
            <a:hlinkClick r:id="rId4"/>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l="6261" r="6261"/>
          <a:stretch>
            <a:fillRect/>
          </a:stretch>
        </p:blipFill>
        <p:spPr>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257933250"/>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12191996" cy="685799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008" y="2587431"/>
            <a:ext cx="6073985" cy="1878011"/>
          </a:xfrm>
          <a:prstGeom prst="rect">
            <a:avLst/>
          </a:prstGeom>
        </p:spPr>
      </p:pic>
    </p:spTree>
    <p:extLst>
      <p:ext uri="{BB962C8B-B14F-4D97-AF65-F5344CB8AC3E}">
        <p14:creationId xmlns:p14="http://schemas.microsoft.com/office/powerpoint/2010/main" val="202781574"/>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0" y="0"/>
            <a:ext cx="12192000" cy="6858000"/>
            <a:chOff x="0" y="0"/>
            <a:chExt cx="12192000" cy="6858000"/>
          </a:xfrm>
        </p:grpSpPr>
        <p:sp>
          <p:nvSpPr>
            <p:cNvPr id="27" name="Rectangle 26"/>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8" name="Picture 27"/>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grpSp>
      <p:sp>
        <p:nvSpPr>
          <p:cNvPr id="5" name="Title 4"/>
          <p:cNvSpPr>
            <a:spLocks noGrp="1"/>
          </p:cNvSpPr>
          <p:nvPr>
            <p:ph type="title"/>
          </p:nvPr>
        </p:nvSpPr>
        <p:spPr>
          <a:xfrm>
            <a:off x="678117" y="682625"/>
            <a:ext cx="10826496" cy="369332"/>
          </a:xfrm>
        </p:spPr>
        <p:txBody>
          <a:bodyPr/>
          <a:lstStyle/>
          <a:p>
            <a:r>
              <a:rPr lang="en-US" dirty="0"/>
              <a:t>Which </a:t>
            </a:r>
            <a:r>
              <a:rPr lang="en-US"/>
              <a:t>Font is Best For </a:t>
            </a:r>
            <a:r>
              <a:rPr lang="en-US" dirty="0"/>
              <a:t>Your Presentation?  </a:t>
            </a:r>
          </a:p>
        </p:txBody>
      </p:sp>
      <p:sp>
        <p:nvSpPr>
          <p:cNvPr id="9" name="Content Placeholder 8"/>
          <p:cNvSpPr>
            <a:spLocks noGrp="1"/>
          </p:cNvSpPr>
          <p:nvPr>
            <p:ph sz="quarter" idx="10"/>
          </p:nvPr>
        </p:nvSpPr>
        <p:spPr>
          <a:xfrm>
            <a:off x="695555" y="1409810"/>
            <a:ext cx="4732656" cy="1732786"/>
          </a:xfrm>
        </p:spPr>
        <p:txBody>
          <a:bodyPr/>
          <a:lstStyle/>
          <a:p>
            <a:pPr marL="0" indent="0">
              <a:buNone/>
            </a:pPr>
            <a:r>
              <a:rPr lang="en-US" sz="1800" b="0" dirty="0" err="1"/>
              <a:t>Avenir</a:t>
            </a:r>
            <a:r>
              <a:rPr lang="en-US" sz="1800" b="0" dirty="0"/>
              <a:t> Next</a:t>
            </a:r>
          </a:p>
          <a:p>
            <a:pPr marL="0" indent="0">
              <a:buNone/>
            </a:pPr>
            <a:r>
              <a:rPr lang="en-US" sz="1200" b="0" dirty="0"/>
              <a:t>If you are the sole presenter and </a:t>
            </a:r>
            <a:r>
              <a:rPr lang="en-US" sz="1200" dirty="0"/>
              <a:t>will not distribute your PowerPoint presentation to others outside of Esri </a:t>
            </a:r>
            <a:r>
              <a:rPr lang="en-US" sz="1200" b="0" dirty="0"/>
              <a:t>and will only be using your own Esri computer for presenting, please use the new font </a:t>
            </a:r>
            <a:r>
              <a:rPr lang="en-US" sz="1200" b="0" dirty="0" err="1"/>
              <a:t>Avenir</a:t>
            </a:r>
            <a:r>
              <a:rPr lang="en-US" sz="1200" b="0" dirty="0"/>
              <a:t> Next LT Pro.</a:t>
            </a:r>
          </a:p>
          <a:p>
            <a:pPr marL="0" indent="0">
              <a:buNone/>
            </a:pPr>
            <a:r>
              <a:rPr lang="en-US" sz="1200" b="0" dirty="0"/>
              <a:t>See instructions on the following slide to see how to use this new font.</a:t>
            </a:r>
          </a:p>
        </p:txBody>
      </p:sp>
      <p:grpSp>
        <p:nvGrpSpPr>
          <p:cNvPr id="20" name="Group 19"/>
          <p:cNvGrpSpPr>
            <a:grpSpLocks noChangeAspect="1"/>
          </p:cNvGrpSpPr>
          <p:nvPr/>
        </p:nvGrpSpPr>
        <p:grpSpPr>
          <a:xfrm>
            <a:off x="1415545" y="3623935"/>
            <a:ext cx="1571810" cy="1649906"/>
            <a:chOff x="4725988" y="2128520"/>
            <a:chExt cx="511175" cy="536575"/>
          </a:xfrm>
        </p:grpSpPr>
        <p:sp>
          <p:nvSpPr>
            <p:cNvPr id="21" name="Freeform 26"/>
            <p:cNvSpPr>
              <a:spLocks/>
            </p:cNvSpPr>
            <p:nvPr/>
          </p:nvSpPr>
          <p:spPr bwMode="auto">
            <a:xfrm>
              <a:off x="4725988" y="2128520"/>
              <a:ext cx="511175" cy="536575"/>
            </a:xfrm>
            <a:custGeom>
              <a:avLst/>
              <a:gdLst>
                <a:gd name="T0" fmla="*/ 2012 w 2252"/>
                <a:gd name="T1" fmla="*/ 0 h 2362"/>
                <a:gd name="T2" fmla="*/ 2088 w 2252"/>
                <a:gd name="T3" fmla="*/ 13 h 2362"/>
                <a:gd name="T4" fmla="*/ 2154 w 2252"/>
                <a:gd name="T5" fmla="*/ 46 h 2362"/>
                <a:gd name="T6" fmla="*/ 2206 w 2252"/>
                <a:gd name="T7" fmla="*/ 98 h 2362"/>
                <a:gd name="T8" fmla="*/ 2241 w 2252"/>
                <a:gd name="T9" fmla="*/ 165 h 2362"/>
                <a:gd name="T10" fmla="*/ 2252 w 2252"/>
                <a:gd name="T11" fmla="*/ 241 h 2362"/>
                <a:gd name="T12" fmla="*/ 2249 w 2252"/>
                <a:gd name="T13" fmla="*/ 1174 h 2362"/>
                <a:gd name="T14" fmla="*/ 2226 w 2252"/>
                <a:gd name="T15" fmla="*/ 1244 h 2362"/>
                <a:gd name="T16" fmla="*/ 2181 w 2252"/>
                <a:gd name="T17" fmla="*/ 1305 h 2362"/>
                <a:gd name="T18" fmla="*/ 2122 w 2252"/>
                <a:gd name="T19" fmla="*/ 1348 h 2362"/>
                <a:gd name="T20" fmla="*/ 2051 w 2252"/>
                <a:gd name="T21" fmla="*/ 1371 h 2362"/>
                <a:gd name="T22" fmla="*/ 1654 w 2252"/>
                <a:gd name="T23" fmla="*/ 1374 h 2362"/>
                <a:gd name="T24" fmla="*/ 1713 w 2252"/>
                <a:gd name="T25" fmla="*/ 1408 h 2362"/>
                <a:gd name="T26" fmla="*/ 1757 w 2252"/>
                <a:gd name="T27" fmla="*/ 1460 h 2362"/>
                <a:gd name="T28" fmla="*/ 1781 w 2252"/>
                <a:gd name="T29" fmla="*/ 1524 h 2362"/>
                <a:gd name="T30" fmla="*/ 1781 w 2252"/>
                <a:gd name="T31" fmla="*/ 1586 h 2362"/>
                <a:gd name="T32" fmla="*/ 1759 w 2252"/>
                <a:gd name="T33" fmla="*/ 1630 h 2362"/>
                <a:gd name="T34" fmla="*/ 1721 w 2252"/>
                <a:gd name="T35" fmla="*/ 1661 h 2362"/>
                <a:gd name="T36" fmla="*/ 1671 w 2252"/>
                <a:gd name="T37" fmla="*/ 1672 h 2362"/>
                <a:gd name="T38" fmla="*/ 1071 w 2252"/>
                <a:gd name="T39" fmla="*/ 1916 h 2362"/>
                <a:gd name="T40" fmla="*/ 1065 w 2252"/>
                <a:gd name="T41" fmla="*/ 1986 h 2362"/>
                <a:gd name="T42" fmla="*/ 1036 w 2252"/>
                <a:gd name="T43" fmla="*/ 2048 h 2362"/>
                <a:gd name="T44" fmla="*/ 991 w 2252"/>
                <a:gd name="T45" fmla="*/ 2100 h 2362"/>
                <a:gd name="T46" fmla="*/ 988 w 2252"/>
                <a:gd name="T47" fmla="*/ 2206 h 2362"/>
                <a:gd name="T48" fmla="*/ 964 w 2252"/>
                <a:gd name="T49" fmla="*/ 2268 h 2362"/>
                <a:gd name="T50" fmla="*/ 923 w 2252"/>
                <a:gd name="T51" fmla="*/ 2317 h 2362"/>
                <a:gd name="T52" fmla="*/ 867 w 2252"/>
                <a:gd name="T53" fmla="*/ 2349 h 2362"/>
                <a:gd name="T54" fmla="*/ 801 w 2252"/>
                <a:gd name="T55" fmla="*/ 2362 h 2362"/>
                <a:gd name="T56" fmla="*/ 237 w 2252"/>
                <a:gd name="T57" fmla="*/ 2359 h 2362"/>
                <a:gd name="T58" fmla="*/ 174 w 2252"/>
                <a:gd name="T59" fmla="*/ 2336 h 2362"/>
                <a:gd name="T60" fmla="*/ 125 w 2252"/>
                <a:gd name="T61" fmla="*/ 2294 h 2362"/>
                <a:gd name="T62" fmla="*/ 92 w 2252"/>
                <a:gd name="T63" fmla="*/ 2238 h 2362"/>
                <a:gd name="T64" fmla="*/ 80 w 2252"/>
                <a:gd name="T65" fmla="*/ 2172 h 2362"/>
                <a:gd name="T66" fmla="*/ 56 w 2252"/>
                <a:gd name="T67" fmla="*/ 2076 h 2362"/>
                <a:gd name="T68" fmla="*/ 18 w 2252"/>
                <a:gd name="T69" fmla="*/ 2019 h 2362"/>
                <a:gd name="T70" fmla="*/ 0 w 2252"/>
                <a:gd name="T71" fmla="*/ 1951 h 2362"/>
                <a:gd name="T72" fmla="*/ 37 w 2252"/>
                <a:gd name="T73" fmla="*/ 1390 h 2362"/>
                <a:gd name="T74" fmla="*/ 53 w 2252"/>
                <a:gd name="T75" fmla="*/ 1309 h 2362"/>
                <a:gd name="T76" fmla="*/ 85 w 2252"/>
                <a:gd name="T77" fmla="*/ 1243 h 2362"/>
                <a:gd name="T78" fmla="*/ 127 w 2252"/>
                <a:gd name="T79" fmla="*/ 1191 h 2362"/>
                <a:gd name="T80" fmla="*/ 177 w 2252"/>
                <a:gd name="T81" fmla="*/ 1150 h 2362"/>
                <a:gd name="T82" fmla="*/ 231 w 2252"/>
                <a:gd name="T83" fmla="*/ 1123 h 2362"/>
                <a:gd name="T84" fmla="*/ 233 w 2252"/>
                <a:gd name="T85" fmla="*/ 1076 h 2362"/>
                <a:gd name="T86" fmla="*/ 199 w 2252"/>
                <a:gd name="T87" fmla="*/ 992 h 2362"/>
                <a:gd name="T88" fmla="*/ 187 w 2252"/>
                <a:gd name="T89" fmla="*/ 899 h 2362"/>
                <a:gd name="T90" fmla="*/ 201 w 2252"/>
                <a:gd name="T91" fmla="*/ 805 h 2362"/>
                <a:gd name="T92" fmla="*/ 239 w 2252"/>
                <a:gd name="T93" fmla="*/ 721 h 2362"/>
                <a:gd name="T94" fmla="*/ 295 w 2252"/>
                <a:gd name="T95" fmla="*/ 651 h 2362"/>
                <a:gd name="T96" fmla="*/ 369 w 2252"/>
                <a:gd name="T97" fmla="*/ 596 h 2362"/>
                <a:gd name="T98" fmla="*/ 410 w 2252"/>
                <a:gd name="T99" fmla="*/ 241 h 2362"/>
                <a:gd name="T100" fmla="*/ 423 w 2252"/>
                <a:gd name="T101" fmla="*/ 165 h 2362"/>
                <a:gd name="T102" fmla="*/ 456 w 2252"/>
                <a:gd name="T103" fmla="*/ 98 h 2362"/>
                <a:gd name="T104" fmla="*/ 508 w 2252"/>
                <a:gd name="T105" fmla="*/ 46 h 2362"/>
                <a:gd name="T106" fmla="*/ 574 w 2252"/>
                <a:gd name="T107" fmla="*/ 13 h 2362"/>
                <a:gd name="T108" fmla="*/ 650 w 2252"/>
                <a:gd name="T10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52" h="2362">
                  <a:moveTo>
                    <a:pt x="650" y="0"/>
                  </a:moveTo>
                  <a:lnTo>
                    <a:pt x="2012" y="0"/>
                  </a:lnTo>
                  <a:lnTo>
                    <a:pt x="2051" y="3"/>
                  </a:lnTo>
                  <a:lnTo>
                    <a:pt x="2088" y="13"/>
                  </a:lnTo>
                  <a:lnTo>
                    <a:pt x="2122" y="27"/>
                  </a:lnTo>
                  <a:lnTo>
                    <a:pt x="2154" y="46"/>
                  </a:lnTo>
                  <a:lnTo>
                    <a:pt x="2181" y="71"/>
                  </a:lnTo>
                  <a:lnTo>
                    <a:pt x="2206" y="98"/>
                  </a:lnTo>
                  <a:lnTo>
                    <a:pt x="2226" y="130"/>
                  </a:lnTo>
                  <a:lnTo>
                    <a:pt x="2241" y="165"/>
                  </a:lnTo>
                  <a:lnTo>
                    <a:pt x="2249" y="202"/>
                  </a:lnTo>
                  <a:lnTo>
                    <a:pt x="2252" y="241"/>
                  </a:lnTo>
                  <a:lnTo>
                    <a:pt x="2252" y="1135"/>
                  </a:lnTo>
                  <a:lnTo>
                    <a:pt x="2249" y="1174"/>
                  </a:lnTo>
                  <a:lnTo>
                    <a:pt x="2241" y="1211"/>
                  </a:lnTo>
                  <a:lnTo>
                    <a:pt x="2226" y="1244"/>
                  </a:lnTo>
                  <a:lnTo>
                    <a:pt x="2206" y="1276"/>
                  </a:lnTo>
                  <a:lnTo>
                    <a:pt x="2181" y="1305"/>
                  </a:lnTo>
                  <a:lnTo>
                    <a:pt x="2154" y="1328"/>
                  </a:lnTo>
                  <a:lnTo>
                    <a:pt x="2122" y="1348"/>
                  </a:lnTo>
                  <a:lnTo>
                    <a:pt x="2088" y="1363"/>
                  </a:lnTo>
                  <a:lnTo>
                    <a:pt x="2051" y="1371"/>
                  </a:lnTo>
                  <a:lnTo>
                    <a:pt x="2012" y="1374"/>
                  </a:lnTo>
                  <a:lnTo>
                    <a:pt x="1654" y="1374"/>
                  </a:lnTo>
                  <a:lnTo>
                    <a:pt x="1686" y="1389"/>
                  </a:lnTo>
                  <a:lnTo>
                    <a:pt x="1713" y="1408"/>
                  </a:lnTo>
                  <a:lnTo>
                    <a:pt x="1738" y="1432"/>
                  </a:lnTo>
                  <a:lnTo>
                    <a:pt x="1757" y="1460"/>
                  </a:lnTo>
                  <a:lnTo>
                    <a:pt x="1772" y="1491"/>
                  </a:lnTo>
                  <a:lnTo>
                    <a:pt x="1781" y="1524"/>
                  </a:lnTo>
                  <a:lnTo>
                    <a:pt x="1784" y="1560"/>
                  </a:lnTo>
                  <a:lnTo>
                    <a:pt x="1781" y="1586"/>
                  </a:lnTo>
                  <a:lnTo>
                    <a:pt x="1773" y="1610"/>
                  </a:lnTo>
                  <a:lnTo>
                    <a:pt x="1759" y="1630"/>
                  </a:lnTo>
                  <a:lnTo>
                    <a:pt x="1742" y="1648"/>
                  </a:lnTo>
                  <a:lnTo>
                    <a:pt x="1721" y="1661"/>
                  </a:lnTo>
                  <a:lnTo>
                    <a:pt x="1698" y="1669"/>
                  </a:lnTo>
                  <a:lnTo>
                    <a:pt x="1671" y="1672"/>
                  </a:lnTo>
                  <a:lnTo>
                    <a:pt x="1054" y="1672"/>
                  </a:lnTo>
                  <a:lnTo>
                    <a:pt x="1071" y="1916"/>
                  </a:lnTo>
                  <a:lnTo>
                    <a:pt x="1070" y="1951"/>
                  </a:lnTo>
                  <a:lnTo>
                    <a:pt x="1065" y="1986"/>
                  </a:lnTo>
                  <a:lnTo>
                    <a:pt x="1053" y="2018"/>
                  </a:lnTo>
                  <a:lnTo>
                    <a:pt x="1036" y="2048"/>
                  </a:lnTo>
                  <a:lnTo>
                    <a:pt x="1015" y="2076"/>
                  </a:lnTo>
                  <a:lnTo>
                    <a:pt x="991" y="2100"/>
                  </a:lnTo>
                  <a:lnTo>
                    <a:pt x="991" y="2172"/>
                  </a:lnTo>
                  <a:lnTo>
                    <a:pt x="988" y="2206"/>
                  </a:lnTo>
                  <a:lnTo>
                    <a:pt x="979" y="2238"/>
                  </a:lnTo>
                  <a:lnTo>
                    <a:pt x="964" y="2268"/>
                  </a:lnTo>
                  <a:lnTo>
                    <a:pt x="947" y="2294"/>
                  </a:lnTo>
                  <a:lnTo>
                    <a:pt x="923" y="2317"/>
                  </a:lnTo>
                  <a:lnTo>
                    <a:pt x="897" y="2336"/>
                  </a:lnTo>
                  <a:lnTo>
                    <a:pt x="867" y="2349"/>
                  </a:lnTo>
                  <a:lnTo>
                    <a:pt x="835" y="2359"/>
                  </a:lnTo>
                  <a:lnTo>
                    <a:pt x="801" y="2362"/>
                  </a:lnTo>
                  <a:lnTo>
                    <a:pt x="270" y="2362"/>
                  </a:lnTo>
                  <a:lnTo>
                    <a:pt x="237" y="2359"/>
                  </a:lnTo>
                  <a:lnTo>
                    <a:pt x="204" y="2349"/>
                  </a:lnTo>
                  <a:lnTo>
                    <a:pt x="174" y="2336"/>
                  </a:lnTo>
                  <a:lnTo>
                    <a:pt x="148" y="2317"/>
                  </a:lnTo>
                  <a:lnTo>
                    <a:pt x="125" y="2294"/>
                  </a:lnTo>
                  <a:lnTo>
                    <a:pt x="107" y="2268"/>
                  </a:lnTo>
                  <a:lnTo>
                    <a:pt x="92" y="2238"/>
                  </a:lnTo>
                  <a:lnTo>
                    <a:pt x="83" y="2206"/>
                  </a:lnTo>
                  <a:lnTo>
                    <a:pt x="80" y="2172"/>
                  </a:lnTo>
                  <a:lnTo>
                    <a:pt x="80" y="2100"/>
                  </a:lnTo>
                  <a:lnTo>
                    <a:pt x="56" y="2076"/>
                  </a:lnTo>
                  <a:lnTo>
                    <a:pt x="35" y="2048"/>
                  </a:lnTo>
                  <a:lnTo>
                    <a:pt x="18" y="2019"/>
                  </a:lnTo>
                  <a:lnTo>
                    <a:pt x="6" y="1986"/>
                  </a:lnTo>
                  <a:lnTo>
                    <a:pt x="0" y="1951"/>
                  </a:lnTo>
                  <a:lnTo>
                    <a:pt x="0" y="1916"/>
                  </a:lnTo>
                  <a:lnTo>
                    <a:pt x="37" y="1390"/>
                  </a:lnTo>
                  <a:lnTo>
                    <a:pt x="43" y="1348"/>
                  </a:lnTo>
                  <a:lnTo>
                    <a:pt x="53" y="1309"/>
                  </a:lnTo>
                  <a:lnTo>
                    <a:pt x="68" y="1274"/>
                  </a:lnTo>
                  <a:lnTo>
                    <a:pt x="85" y="1243"/>
                  </a:lnTo>
                  <a:lnTo>
                    <a:pt x="105" y="1215"/>
                  </a:lnTo>
                  <a:lnTo>
                    <a:pt x="127" y="1191"/>
                  </a:lnTo>
                  <a:lnTo>
                    <a:pt x="151" y="1169"/>
                  </a:lnTo>
                  <a:lnTo>
                    <a:pt x="177" y="1150"/>
                  </a:lnTo>
                  <a:lnTo>
                    <a:pt x="204" y="1136"/>
                  </a:lnTo>
                  <a:lnTo>
                    <a:pt x="231" y="1123"/>
                  </a:lnTo>
                  <a:lnTo>
                    <a:pt x="259" y="1113"/>
                  </a:lnTo>
                  <a:lnTo>
                    <a:pt x="233" y="1076"/>
                  </a:lnTo>
                  <a:lnTo>
                    <a:pt x="213" y="1035"/>
                  </a:lnTo>
                  <a:lnTo>
                    <a:pt x="199" y="992"/>
                  </a:lnTo>
                  <a:lnTo>
                    <a:pt x="190" y="946"/>
                  </a:lnTo>
                  <a:lnTo>
                    <a:pt x="187" y="899"/>
                  </a:lnTo>
                  <a:lnTo>
                    <a:pt x="191" y="851"/>
                  </a:lnTo>
                  <a:lnTo>
                    <a:pt x="201" y="805"/>
                  </a:lnTo>
                  <a:lnTo>
                    <a:pt x="217" y="762"/>
                  </a:lnTo>
                  <a:lnTo>
                    <a:pt x="239" y="721"/>
                  </a:lnTo>
                  <a:lnTo>
                    <a:pt x="264" y="683"/>
                  </a:lnTo>
                  <a:lnTo>
                    <a:pt x="295" y="651"/>
                  </a:lnTo>
                  <a:lnTo>
                    <a:pt x="330" y="621"/>
                  </a:lnTo>
                  <a:lnTo>
                    <a:pt x="369" y="596"/>
                  </a:lnTo>
                  <a:lnTo>
                    <a:pt x="410" y="577"/>
                  </a:lnTo>
                  <a:lnTo>
                    <a:pt x="410" y="241"/>
                  </a:lnTo>
                  <a:lnTo>
                    <a:pt x="413" y="202"/>
                  </a:lnTo>
                  <a:lnTo>
                    <a:pt x="423" y="165"/>
                  </a:lnTo>
                  <a:lnTo>
                    <a:pt x="436" y="130"/>
                  </a:lnTo>
                  <a:lnTo>
                    <a:pt x="456" y="98"/>
                  </a:lnTo>
                  <a:lnTo>
                    <a:pt x="481" y="71"/>
                  </a:lnTo>
                  <a:lnTo>
                    <a:pt x="508" y="46"/>
                  </a:lnTo>
                  <a:lnTo>
                    <a:pt x="540" y="27"/>
                  </a:lnTo>
                  <a:lnTo>
                    <a:pt x="574" y="13"/>
                  </a:lnTo>
                  <a:lnTo>
                    <a:pt x="611" y="3"/>
                  </a:lnTo>
                  <a:lnTo>
                    <a:pt x="650" y="0"/>
                  </a:lnTo>
                  <a:close/>
                </a:path>
              </a:pathLst>
            </a:custGeom>
            <a:solidFill>
              <a:srgbClr val="1867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7"/>
            <p:cNvSpPr>
              <a:spLocks noEditPoints="1"/>
            </p:cNvSpPr>
            <p:nvPr/>
          </p:nvSpPr>
          <p:spPr bwMode="auto">
            <a:xfrm>
              <a:off x="4845051" y="2153920"/>
              <a:ext cx="366713" cy="328613"/>
            </a:xfrm>
            <a:custGeom>
              <a:avLst/>
              <a:gdLst>
                <a:gd name="T0" fmla="*/ 979 w 1618"/>
                <a:gd name="T1" fmla="*/ 1234 h 1447"/>
                <a:gd name="T2" fmla="*/ 1065 w 1618"/>
                <a:gd name="T3" fmla="*/ 1362 h 1447"/>
                <a:gd name="T4" fmla="*/ 1108 w 1618"/>
                <a:gd name="T5" fmla="*/ 1373 h 1447"/>
                <a:gd name="T6" fmla="*/ 1138 w 1618"/>
                <a:gd name="T7" fmla="*/ 1404 h 1447"/>
                <a:gd name="T8" fmla="*/ 1149 w 1618"/>
                <a:gd name="T9" fmla="*/ 1447 h 1447"/>
                <a:gd name="T10" fmla="*/ 519 w 1618"/>
                <a:gd name="T11" fmla="*/ 1369 h 1447"/>
                <a:gd name="T12" fmla="*/ 553 w 1618"/>
                <a:gd name="T13" fmla="*/ 1362 h 1447"/>
                <a:gd name="T14" fmla="*/ 639 w 1618"/>
                <a:gd name="T15" fmla="*/ 1234 h 1447"/>
                <a:gd name="T16" fmla="*/ 539 w 1618"/>
                <a:gd name="T17" fmla="*/ 0 h 1447"/>
                <a:gd name="T18" fmla="*/ 1079 w 1618"/>
                <a:gd name="T19" fmla="*/ 0 h 1447"/>
                <a:gd name="T20" fmla="*/ 1490 w 1618"/>
                <a:gd name="T21" fmla="*/ 0 h 1447"/>
                <a:gd name="T22" fmla="*/ 1540 w 1618"/>
                <a:gd name="T23" fmla="*/ 10 h 1447"/>
                <a:gd name="T24" fmla="*/ 1580 w 1618"/>
                <a:gd name="T25" fmla="*/ 37 h 1447"/>
                <a:gd name="T26" fmla="*/ 1608 w 1618"/>
                <a:gd name="T27" fmla="*/ 78 h 1447"/>
                <a:gd name="T28" fmla="*/ 1618 w 1618"/>
                <a:gd name="T29" fmla="*/ 128 h 1447"/>
                <a:gd name="T30" fmla="*/ 1618 w 1618"/>
                <a:gd name="T31" fmla="*/ 467 h 1447"/>
                <a:gd name="T32" fmla="*/ 1618 w 1618"/>
                <a:gd name="T33" fmla="*/ 681 h 1447"/>
                <a:gd name="T34" fmla="*/ 1618 w 1618"/>
                <a:gd name="T35" fmla="*/ 1022 h 1447"/>
                <a:gd name="T36" fmla="*/ 1608 w 1618"/>
                <a:gd name="T37" fmla="*/ 1071 h 1447"/>
                <a:gd name="T38" fmla="*/ 1580 w 1618"/>
                <a:gd name="T39" fmla="*/ 1111 h 1447"/>
                <a:gd name="T40" fmla="*/ 1540 w 1618"/>
                <a:gd name="T41" fmla="*/ 1139 h 1447"/>
                <a:gd name="T42" fmla="*/ 1490 w 1618"/>
                <a:gd name="T43" fmla="*/ 1149 h 1447"/>
                <a:gd name="T44" fmla="*/ 455 w 1618"/>
                <a:gd name="T45" fmla="*/ 1117 h 1447"/>
                <a:gd name="T46" fmla="*/ 407 w 1618"/>
                <a:gd name="T47" fmla="*/ 1064 h 1447"/>
                <a:gd name="T48" fmla="*/ 350 w 1618"/>
                <a:gd name="T49" fmla="*/ 1025 h 1447"/>
                <a:gd name="T50" fmla="*/ 290 w 1618"/>
                <a:gd name="T51" fmla="*/ 1000 h 1447"/>
                <a:gd name="T52" fmla="*/ 304 w 1618"/>
                <a:gd name="T53" fmla="*/ 979 h 1447"/>
                <a:gd name="T54" fmla="*/ 1490 w 1618"/>
                <a:gd name="T55" fmla="*/ 128 h 1447"/>
                <a:gd name="T56" fmla="*/ 128 w 1618"/>
                <a:gd name="T57" fmla="*/ 460 h 1447"/>
                <a:gd name="T58" fmla="*/ 53 w 1618"/>
                <a:gd name="T59" fmla="*/ 442 h 1447"/>
                <a:gd name="T60" fmla="*/ 6 w 1618"/>
                <a:gd name="T61" fmla="*/ 439 h 1447"/>
                <a:gd name="T62" fmla="*/ 0 w 1618"/>
                <a:gd name="T63" fmla="*/ 128 h 1447"/>
                <a:gd name="T64" fmla="*/ 10 w 1618"/>
                <a:gd name="T65" fmla="*/ 78 h 1447"/>
                <a:gd name="T66" fmla="*/ 38 w 1618"/>
                <a:gd name="T67" fmla="*/ 37 h 1447"/>
                <a:gd name="T68" fmla="*/ 78 w 1618"/>
                <a:gd name="T69" fmla="*/ 10 h 1447"/>
                <a:gd name="T70" fmla="*/ 128 w 1618"/>
                <a:gd name="T71" fmla="*/ 0 h 1447"/>
                <a:gd name="T72" fmla="*/ 466 w 1618"/>
                <a:gd name="T73" fmla="*/ 0 h 1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8" h="1447">
                  <a:moveTo>
                    <a:pt x="639" y="1234"/>
                  </a:moveTo>
                  <a:lnTo>
                    <a:pt x="979" y="1234"/>
                  </a:lnTo>
                  <a:lnTo>
                    <a:pt x="979" y="1362"/>
                  </a:lnTo>
                  <a:lnTo>
                    <a:pt x="1065" y="1362"/>
                  </a:lnTo>
                  <a:lnTo>
                    <a:pt x="1087" y="1365"/>
                  </a:lnTo>
                  <a:lnTo>
                    <a:pt x="1108" y="1373"/>
                  </a:lnTo>
                  <a:lnTo>
                    <a:pt x="1125" y="1387"/>
                  </a:lnTo>
                  <a:lnTo>
                    <a:pt x="1138" y="1404"/>
                  </a:lnTo>
                  <a:lnTo>
                    <a:pt x="1147" y="1424"/>
                  </a:lnTo>
                  <a:lnTo>
                    <a:pt x="1149" y="1447"/>
                  </a:lnTo>
                  <a:lnTo>
                    <a:pt x="524" y="1447"/>
                  </a:lnTo>
                  <a:lnTo>
                    <a:pt x="519" y="1369"/>
                  </a:lnTo>
                  <a:lnTo>
                    <a:pt x="535" y="1364"/>
                  </a:lnTo>
                  <a:lnTo>
                    <a:pt x="553" y="1362"/>
                  </a:lnTo>
                  <a:lnTo>
                    <a:pt x="639" y="1362"/>
                  </a:lnTo>
                  <a:lnTo>
                    <a:pt x="639" y="1234"/>
                  </a:lnTo>
                  <a:close/>
                  <a:moveTo>
                    <a:pt x="466" y="0"/>
                  </a:moveTo>
                  <a:lnTo>
                    <a:pt x="539" y="0"/>
                  </a:lnTo>
                  <a:lnTo>
                    <a:pt x="1011" y="0"/>
                  </a:lnTo>
                  <a:lnTo>
                    <a:pt x="1079" y="0"/>
                  </a:lnTo>
                  <a:lnTo>
                    <a:pt x="1152" y="0"/>
                  </a:lnTo>
                  <a:lnTo>
                    <a:pt x="1490" y="0"/>
                  </a:lnTo>
                  <a:lnTo>
                    <a:pt x="1516" y="2"/>
                  </a:lnTo>
                  <a:lnTo>
                    <a:pt x="1540" y="10"/>
                  </a:lnTo>
                  <a:lnTo>
                    <a:pt x="1561" y="21"/>
                  </a:lnTo>
                  <a:lnTo>
                    <a:pt x="1580" y="37"/>
                  </a:lnTo>
                  <a:lnTo>
                    <a:pt x="1596" y="56"/>
                  </a:lnTo>
                  <a:lnTo>
                    <a:pt x="1608" y="78"/>
                  </a:lnTo>
                  <a:lnTo>
                    <a:pt x="1615" y="101"/>
                  </a:lnTo>
                  <a:lnTo>
                    <a:pt x="1618" y="128"/>
                  </a:lnTo>
                  <a:lnTo>
                    <a:pt x="1618" y="358"/>
                  </a:lnTo>
                  <a:lnTo>
                    <a:pt x="1618" y="467"/>
                  </a:lnTo>
                  <a:lnTo>
                    <a:pt x="1618" y="574"/>
                  </a:lnTo>
                  <a:lnTo>
                    <a:pt x="1618" y="681"/>
                  </a:lnTo>
                  <a:lnTo>
                    <a:pt x="1618" y="790"/>
                  </a:lnTo>
                  <a:lnTo>
                    <a:pt x="1618" y="1022"/>
                  </a:lnTo>
                  <a:lnTo>
                    <a:pt x="1615" y="1047"/>
                  </a:lnTo>
                  <a:lnTo>
                    <a:pt x="1608" y="1071"/>
                  </a:lnTo>
                  <a:lnTo>
                    <a:pt x="1596" y="1092"/>
                  </a:lnTo>
                  <a:lnTo>
                    <a:pt x="1580" y="1111"/>
                  </a:lnTo>
                  <a:lnTo>
                    <a:pt x="1561" y="1127"/>
                  </a:lnTo>
                  <a:lnTo>
                    <a:pt x="1540" y="1139"/>
                  </a:lnTo>
                  <a:lnTo>
                    <a:pt x="1516" y="1146"/>
                  </a:lnTo>
                  <a:lnTo>
                    <a:pt x="1490" y="1149"/>
                  </a:lnTo>
                  <a:lnTo>
                    <a:pt x="475" y="1149"/>
                  </a:lnTo>
                  <a:lnTo>
                    <a:pt x="455" y="1117"/>
                  </a:lnTo>
                  <a:lnTo>
                    <a:pt x="432" y="1088"/>
                  </a:lnTo>
                  <a:lnTo>
                    <a:pt x="407" y="1064"/>
                  </a:lnTo>
                  <a:lnTo>
                    <a:pt x="379" y="1043"/>
                  </a:lnTo>
                  <a:lnTo>
                    <a:pt x="350" y="1025"/>
                  </a:lnTo>
                  <a:lnTo>
                    <a:pt x="320" y="1011"/>
                  </a:lnTo>
                  <a:lnTo>
                    <a:pt x="290" y="1000"/>
                  </a:lnTo>
                  <a:lnTo>
                    <a:pt x="298" y="990"/>
                  </a:lnTo>
                  <a:lnTo>
                    <a:pt x="304" y="979"/>
                  </a:lnTo>
                  <a:lnTo>
                    <a:pt x="1490" y="979"/>
                  </a:lnTo>
                  <a:lnTo>
                    <a:pt x="1490" y="128"/>
                  </a:lnTo>
                  <a:lnTo>
                    <a:pt x="128" y="128"/>
                  </a:lnTo>
                  <a:lnTo>
                    <a:pt x="128" y="460"/>
                  </a:lnTo>
                  <a:lnTo>
                    <a:pt x="91" y="448"/>
                  </a:lnTo>
                  <a:lnTo>
                    <a:pt x="53" y="442"/>
                  </a:lnTo>
                  <a:lnTo>
                    <a:pt x="13" y="438"/>
                  </a:lnTo>
                  <a:lnTo>
                    <a:pt x="6" y="439"/>
                  </a:lnTo>
                  <a:lnTo>
                    <a:pt x="0" y="439"/>
                  </a:lnTo>
                  <a:lnTo>
                    <a:pt x="0" y="128"/>
                  </a:lnTo>
                  <a:lnTo>
                    <a:pt x="3" y="101"/>
                  </a:lnTo>
                  <a:lnTo>
                    <a:pt x="10" y="78"/>
                  </a:lnTo>
                  <a:lnTo>
                    <a:pt x="22" y="56"/>
                  </a:lnTo>
                  <a:lnTo>
                    <a:pt x="38" y="37"/>
                  </a:lnTo>
                  <a:lnTo>
                    <a:pt x="57" y="21"/>
                  </a:lnTo>
                  <a:lnTo>
                    <a:pt x="78" y="10"/>
                  </a:lnTo>
                  <a:lnTo>
                    <a:pt x="102" y="2"/>
                  </a:lnTo>
                  <a:lnTo>
                    <a:pt x="128" y="0"/>
                  </a:lnTo>
                  <a:lnTo>
                    <a:pt x="390" y="0"/>
                  </a:lnTo>
                  <a:lnTo>
                    <a:pt x="466"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8"/>
            <p:cNvSpPr>
              <a:spLocks noEditPoints="1"/>
            </p:cNvSpPr>
            <p:nvPr/>
          </p:nvSpPr>
          <p:spPr bwMode="auto">
            <a:xfrm>
              <a:off x="4751388" y="2279333"/>
              <a:ext cx="192088" cy="360363"/>
            </a:xfrm>
            <a:custGeom>
              <a:avLst/>
              <a:gdLst>
                <a:gd name="T0" fmla="*/ 448 w 847"/>
                <a:gd name="T1" fmla="*/ 539 h 1585"/>
                <a:gd name="T2" fmla="*/ 512 w 847"/>
                <a:gd name="T3" fmla="*/ 540 h 1585"/>
                <a:gd name="T4" fmla="*/ 584 w 847"/>
                <a:gd name="T5" fmla="*/ 544 h 1585"/>
                <a:gd name="T6" fmla="*/ 649 w 847"/>
                <a:gd name="T7" fmla="*/ 553 h 1585"/>
                <a:gd name="T8" fmla="*/ 686 w 847"/>
                <a:gd name="T9" fmla="*/ 563 h 1585"/>
                <a:gd name="T10" fmla="*/ 724 w 847"/>
                <a:gd name="T11" fmla="*/ 582 h 1585"/>
                <a:gd name="T12" fmla="*/ 758 w 847"/>
                <a:gd name="T13" fmla="*/ 611 h 1585"/>
                <a:gd name="T14" fmla="*/ 787 w 847"/>
                <a:gd name="T15" fmla="*/ 651 h 1585"/>
                <a:gd name="T16" fmla="*/ 806 w 847"/>
                <a:gd name="T17" fmla="*/ 703 h 1585"/>
                <a:gd name="T18" fmla="*/ 847 w 847"/>
                <a:gd name="T19" fmla="*/ 1260 h 1585"/>
                <a:gd name="T20" fmla="*/ 842 w 847"/>
                <a:gd name="T21" fmla="*/ 1299 h 1585"/>
                <a:gd name="T22" fmla="*/ 821 w 847"/>
                <a:gd name="T23" fmla="*/ 1336 h 1585"/>
                <a:gd name="T24" fmla="*/ 787 w 847"/>
                <a:gd name="T25" fmla="*/ 1362 h 1585"/>
                <a:gd name="T26" fmla="*/ 766 w 847"/>
                <a:gd name="T27" fmla="*/ 1508 h 1585"/>
                <a:gd name="T28" fmla="*/ 755 w 847"/>
                <a:gd name="T29" fmla="*/ 1547 h 1585"/>
                <a:gd name="T30" fmla="*/ 728 w 847"/>
                <a:gd name="T31" fmla="*/ 1574 h 1585"/>
                <a:gd name="T32" fmla="*/ 689 w 847"/>
                <a:gd name="T33" fmla="*/ 1585 h 1585"/>
                <a:gd name="T34" fmla="*/ 137 w 847"/>
                <a:gd name="T35" fmla="*/ 1583 h 1585"/>
                <a:gd name="T36" fmla="*/ 104 w 847"/>
                <a:gd name="T37" fmla="*/ 1563 h 1585"/>
                <a:gd name="T38" fmla="*/ 83 w 847"/>
                <a:gd name="T39" fmla="*/ 1528 h 1585"/>
                <a:gd name="T40" fmla="*/ 81 w 847"/>
                <a:gd name="T41" fmla="*/ 1368 h 1585"/>
                <a:gd name="T42" fmla="*/ 41 w 847"/>
                <a:gd name="T43" fmla="*/ 1350 h 1585"/>
                <a:gd name="T44" fmla="*/ 14 w 847"/>
                <a:gd name="T45" fmla="*/ 1318 h 1585"/>
                <a:gd name="T46" fmla="*/ 1 w 847"/>
                <a:gd name="T47" fmla="*/ 1279 h 1585"/>
                <a:gd name="T48" fmla="*/ 37 w 847"/>
                <a:gd name="T49" fmla="*/ 734 h 1585"/>
                <a:gd name="T50" fmla="*/ 50 w 847"/>
                <a:gd name="T51" fmla="*/ 675 h 1585"/>
                <a:gd name="T52" fmla="*/ 74 w 847"/>
                <a:gd name="T53" fmla="*/ 630 h 1585"/>
                <a:gd name="T54" fmla="*/ 106 w 847"/>
                <a:gd name="T55" fmla="*/ 595 h 1585"/>
                <a:gd name="T56" fmla="*/ 143 w 847"/>
                <a:gd name="T57" fmla="*/ 572 h 1585"/>
                <a:gd name="T58" fmla="*/ 181 w 847"/>
                <a:gd name="T59" fmla="*/ 557 h 1585"/>
                <a:gd name="T60" fmla="*/ 229 w 847"/>
                <a:gd name="T61" fmla="*/ 549 h 1585"/>
                <a:gd name="T62" fmla="*/ 299 w 847"/>
                <a:gd name="T63" fmla="*/ 542 h 1585"/>
                <a:gd name="T64" fmla="*/ 369 w 847"/>
                <a:gd name="T65" fmla="*/ 539 h 1585"/>
                <a:gd name="T66" fmla="*/ 424 w 847"/>
                <a:gd name="T67" fmla="*/ 539 h 1585"/>
                <a:gd name="T68" fmla="*/ 462 w 847"/>
                <a:gd name="T69" fmla="*/ 4 h 1585"/>
                <a:gd name="T70" fmla="*/ 531 w 847"/>
                <a:gd name="T71" fmla="*/ 27 h 1585"/>
                <a:gd name="T72" fmla="*/ 589 w 847"/>
                <a:gd name="T73" fmla="*/ 69 h 1585"/>
                <a:gd name="T74" fmla="*/ 633 w 847"/>
                <a:gd name="T75" fmla="*/ 128 h 1585"/>
                <a:gd name="T76" fmla="*/ 656 w 847"/>
                <a:gd name="T77" fmla="*/ 198 h 1585"/>
                <a:gd name="T78" fmla="*/ 657 w 847"/>
                <a:gd name="T79" fmla="*/ 274 h 1585"/>
                <a:gd name="T80" fmla="*/ 634 w 847"/>
                <a:gd name="T81" fmla="*/ 346 h 1585"/>
                <a:gd name="T82" fmla="*/ 592 w 847"/>
                <a:gd name="T83" fmla="*/ 405 h 1585"/>
                <a:gd name="T84" fmla="*/ 532 w 847"/>
                <a:gd name="T85" fmla="*/ 448 h 1585"/>
                <a:gd name="T86" fmla="*/ 462 w 847"/>
                <a:gd name="T87" fmla="*/ 473 h 1585"/>
                <a:gd name="T88" fmla="*/ 385 w 847"/>
                <a:gd name="T89" fmla="*/ 473 h 1585"/>
                <a:gd name="T90" fmla="*/ 315 w 847"/>
                <a:gd name="T91" fmla="*/ 448 h 1585"/>
                <a:gd name="T92" fmla="*/ 256 w 847"/>
                <a:gd name="T93" fmla="*/ 405 h 1585"/>
                <a:gd name="T94" fmla="*/ 213 w 847"/>
                <a:gd name="T95" fmla="*/ 346 h 1585"/>
                <a:gd name="T96" fmla="*/ 190 w 847"/>
                <a:gd name="T97" fmla="*/ 274 h 1585"/>
                <a:gd name="T98" fmla="*/ 191 w 847"/>
                <a:gd name="T99" fmla="*/ 198 h 1585"/>
                <a:gd name="T100" fmla="*/ 214 w 847"/>
                <a:gd name="T101" fmla="*/ 128 h 1585"/>
                <a:gd name="T102" fmla="*/ 258 w 847"/>
                <a:gd name="T103" fmla="*/ 69 h 1585"/>
                <a:gd name="T104" fmla="*/ 316 w 847"/>
                <a:gd name="T105" fmla="*/ 27 h 1585"/>
                <a:gd name="T106" fmla="*/ 386 w 847"/>
                <a:gd name="T107" fmla="*/ 4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1585">
                  <a:moveTo>
                    <a:pt x="424" y="539"/>
                  </a:moveTo>
                  <a:lnTo>
                    <a:pt x="448" y="539"/>
                  </a:lnTo>
                  <a:lnTo>
                    <a:pt x="477" y="539"/>
                  </a:lnTo>
                  <a:lnTo>
                    <a:pt x="512" y="540"/>
                  </a:lnTo>
                  <a:lnTo>
                    <a:pt x="547" y="542"/>
                  </a:lnTo>
                  <a:lnTo>
                    <a:pt x="584" y="544"/>
                  </a:lnTo>
                  <a:lnTo>
                    <a:pt x="618" y="549"/>
                  </a:lnTo>
                  <a:lnTo>
                    <a:pt x="649" y="553"/>
                  </a:lnTo>
                  <a:lnTo>
                    <a:pt x="667" y="557"/>
                  </a:lnTo>
                  <a:lnTo>
                    <a:pt x="686" y="563"/>
                  </a:lnTo>
                  <a:lnTo>
                    <a:pt x="705" y="572"/>
                  </a:lnTo>
                  <a:lnTo>
                    <a:pt x="724" y="582"/>
                  </a:lnTo>
                  <a:lnTo>
                    <a:pt x="742" y="595"/>
                  </a:lnTo>
                  <a:lnTo>
                    <a:pt x="758" y="611"/>
                  </a:lnTo>
                  <a:lnTo>
                    <a:pt x="773" y="630"/>
                  </a:lnTo>
                  <a:lnTo>
                    <a:pt x="787" y="651"/>
                  </a:lnTo>
                  <a:lnTo>
                    <a:pt x="798" y="675"/>
                  </a:lnTo>
                  <a:lnTo>
                    <a:pt x="806" y="703"/>
                  </a:lnTo>
                  <a:lnTo>
                    <a:pt x="810" y="734"/>
                  </a:lnTo>
                  <a:lnTo>
                    <a:pt x="847" y="1260"/>
                  </a:lnTo>
                  <a:lnTo>
                    <a:pt x="846" y="1280"/>
                  </a:lnTo>
                  <a:lnTo>
                    <a:pt x="842" y="1299"/>
                  </a:lnTo>
                  <a:lnTo>
                    <a:pt x="833" y="1318"/>
                  </a:lnTo>
                  <a:lnTo>
                    <a:pt x="821" y="1336"/>
                  </a:lnTo>
                  <a:lnTo>
                    <a:pt x="806" y="1350"/>
                  </a:lnTo>
                  <a:lnTo>
                    <a:pt x="787" y="1362"/>
                  </a:lnTo>
                  <a:lnTo>
                    <a:pt x="766" y="1368"/>
                  </a:lnTo>
                  <a:lnTo>
                    <a:pt x="766" y="1508"/>
                  </a:lnTo>
                  <a:lnTo>
                    <a:pt x="764" y="1528"/>
                  </a:lnTo>
                  <a:lnTo>
                    <a:pt x="755" y="1547"/>
                  </a:lnTo>
                  <a:lnTo>
                    <a:pt x="744" y="1563"/>
                  </a:lnTo>
                  <a:lnTo>
                    <a:pt x="728" y="1574"/>
                  </a:lnTo>
                  <a:lnTo>
                    <a:pt x="710" y="1583"/>
                  </a:lnTo>
                  <a:lnTo>
                    <a:pt x="689" y="1585"/>
                  </a:lnTo>
                  <a:lnTo>
                    <a:pt x="158" y="1585"/>
                  </a:lnTo>
                  <a:lnTo>
                    <a:pt x="137" y="1583"/>
                  </a:lnTo>
                  <a:lnTo>
                    <a:pt x="119" y="1574"/>
                  </a:lnTo>
                  <a:lnTo>
                    <a:pt x="104" y="1563"/>
                  </a:lnTo>
                  <a:lnTo>
                    <a:pt x="92" y="1547"/>
                  </a:lnTo>
                  <a:lnTo>
                    <a:pt x="83" y="1528"/>
                  </a:lnTo>
                  <a:lnTo>
                    <a:pt x="81" y="1508"/>
                  </a:lnTo>
                  <a:lnTo>
                    <a:pt x="81" y="1368"/>
                  </a:lnTo>
                  <a:lnTo>
                    <a:pt x="59" y="1362"/>
                  </a:lnTo>
                  <a:lnTo>
                    <a:pt x="41" y="1350"/>
                  </a:lnTo>
                  <a:lnTo>
                    <a:pt x="26" y="1336"/>
                  </a:lnTo>
                  <a:lnTo>
                    <a:pt x="14" y="1318"/>
                  </a:lnTo>
                  <a:lnTo>
                    <a:pt x="5" y="1299"/>
                  </a:lnTo>
                  <a:lnTo>
                    <a:pt x="1" y="1279"/>
                  </a:lnTo>
                  <a:lnTo>
                    <a:pt x="0" y="1260"/>
                  </a:lnTo>
                  <a:lnTo>
                    <a:pt x="37" y="734"/>
                  </a:lnTo>
                  <a:lnTo>
                    <a:pt x="41" y="703"/>
                  </a:lnTo>
                  <a:lnTo>
                    <a:pt x="50" y="675"/>
                  </a:lnTo>
                  <a:lnTo>
                    <a:pt x="60" y="651"/>
                  </a:lnTo>
                  <a:lnTo>
                    <a:pt x="74" y="630"/>
                  </a:lnTo>
                  <a:lnTo>
                    <a:pt x="89" y="611"/>
                  </a:lnTo>
                  <a:lnTo>
                    <a:pt x="106" y="595"/>
                  </a:lnTo>
                  <a:lnTo>
                    <a:pt x="124" y="582"/>
                  </a:lnTo>
                  <a:lnTo>
                    <a:pt x="143" y="572"/>
                  </a:lnTo>
                  <a:lnTo>
                    <a:pt x="162" y="563"/>
                  </a:lnTo>
                  <a:lnTo>
                    <a:pt x="181" y="557"/>
                  </a:lnTo>
                  <a:lnTo>
                    <a:pt x="199" y="553"/>
                  </a:lnTo>
                  <a:lnTo>
                    <a:pt x="229" y="549"/>
                  </a:lnTo>
                  <a:lnTo>
                    <a:pt x="263" y="544"/>
                  </a:lnTo>
                  <a:lnTo>
                    <a:pt x="299" y="542"/>
                  </a:lnTo>
                  <a:lnTo>
                    <a:pt x="335" y="540"/>
                  </a:lnTo>
                  <a:lnTo>
                    <a:pt x="369" y="539"/>
                  </a:lnTo>
                  <a:lnTo>
                    <a:pt x="399" y="539"/>
                  </a:lnTo>
                  <a:lnTo>
                    <a:pt x="424" y="539"/>
                  </a:lnTo>
                  <a:close/>
                  <a:moveTo>
                    <a:pt x="424" y="0"/>
                  </a:moveTo>
                  <a:lnTo>
                    <a:pt x="462" y="4"/>
                  </a:lnTo>
                  <a:lnTo>
                    <a:pt x="498" y="12"/>
                  </a:lnTo>
                  <a:lnTo>
                    <a:pt x="531" y="27"/>
                  </a:lnTo>
                  <a:lnTo>
                    <a:pt x="562" y="46"/>
                  </a:lnTo>
                  <a:lnTo>
                    <a:pt x="589" y="69"/>
                  </a:lnTo>
                  <a:lnTo>
                    <a:pt x="613" y="97"/>
                  </a:lnTo>
                  <a:lnTo>
                    <a:pt x="633" y="128"/>
                  </a:lnTo>
                  <a:lnTo>
                    <a:pt x="646" y="161"/>
                  </a:lnTo>
                  <a:lnTo>
                    <a:pt x="656" y="198"/>
                  </a:lnTo>
                  <a:lnTo>
                    <a:pt x="659" y="236"/>
                  </a:lnTo>
                  <a:lnTo>
                    <a:pt x="657" y="274"/>
                  </a:lnTo>
                  <a:lnTo>
                    <a:pt x="648" y="311"/>
                  </a:lnTo>
                  <a:lnTo>
                    <a:pt x="634" y="346"/>
                  </a:lnTo>
                  <a:lnTo>
                    <a:pt x="615" y="377"/>
                  </a:lnTo>
                  <a:lnTo>
                    <a:pt x="592" y="405"/>
                  </a:lnTo>
                  <a:lnTo>
                    <a:pt x="564" y="428"/>
                  </a:lnTo>
                  <a:lnTo>
                    <a:pt x="532" y="448"/>
                  </a:lnTo>
                  <a:lnTo>
                    <a:pt x="499" y="463"/>
                  </a:lnTo>
                  <a:lnTo>
                    <a:pt x="462" y="473"/>
                  </a:lnTo>
                  <a:lnTo>
                    <a:pt x="424" y="476"/>
                  </a:lnTo>
                  <a:lnTo>
                    <a:pt x="385" y="473"/>
                  </a:lnTo>
                  <a:lnTo>
                    <a:pt x="349" y="463"/>
                  </a:lnTo>
                  <a:lnTo>
                    <a:pt x="315" y="448"/>
                  </a:lnTo>
                  <a:lnTo>
                    <a:pt x="283" y="428"/>
                  </a:lnTo>
                  <a:lnTo>
                    <a:pt x="256" y="405"/>
                  </a:lnTo>
                  <a:lnTo>
                    <a:pt x="232" y="377"/>
                  </a:lnTo>
                  <a:lnTo>
                    <a:pt x="213" y="346"/>
                  </a:lnTo>
                  <a:lnTo>
                    <a:pt x="200" y="311"/>
                  </a:lnTo>
                  <a:lnTo>
                    <a:pt x="190" y="274"/>
                  </a:lnTo>
                  <a:lnTo>
                    <a:pt x="188" y="236"/>
                  </a:lnTo>
                  <a:lnTo>
                    <a:pt x="191" y="198"/>
                  </a:lnTo>
                  <a:lnTo>
                    <a:pt x="201" y="161"/>
                  </a:lnTo>
                  <a:lnTo>
                    <a:pt x="214" y="128"/>
                  </a:lnTo>
                  <a:lnTo>
                    <a:pt x="235" y="97"/>
                  </a:lnTo>
                  <a:lnTo>
                    <a:pt x="258" y="69"/>
                  </a:lnTo>
                  <a:lnTo>
                    <a:pt x="285" y="46"/>
                  </a:lnTo>
                  <a:lnTo>
                    <a:pt x="316" y="27"/>
                  </a:lnTo>
                  <a:lnTo>
                    <a:pt x="350" y="12"/>
                  </a:lnTo>
                  <a:lnTo>
                    <a:pt x="386" y="4"/>
                  </a:lnTo>
                  <a:lnTo>
                    <a:pt x="42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5" name="Content Placeholder 8"/>
          <p:cNvSpPr txBox="1">
            <a:spLocks/>
          </p:cNvSpPr>
          <p:nvPr/>
        </p:nvSpPr>
        <p:spPr>
          <a:xfrm>
            <a:off x="6517427" y="1409810"/>
            <a:ext cx="4429095" cy="173278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1800" b="0" dirty="0"/>
              <a:t>Arial</a:t>
            </a:r>
          </a:p>
          <a:p>
            <a:pPr marL="0" indent="0">
              <a:buFont typeface="Arial"/>
              <a:buNone/>
            </a:pPr>
            <a:r>
              <a:rPr lang="en-US" sz="1200" b="0" dirty="0"/>
              <a:t>If you will be distributing your PowerPoint presentation to </a:t>
            </a:r>
            <a:r>
              <a:rPr lang="en-US" sz="1200" dirty="0"/>
              <a:t>others outside of </a:t>
            </a:r>
            <a:r>
              <a:rPr lang="en-US" sz="1200" dirty="0" err="1"/>
              <a:t>Esri</a:t>
            </a:r>
            <a:r>
              <a:rPr lang="en-US" sz="1200" b="0" dirty="0"/>
              <a:t>, or using various computers to present please use Arial.</a:t>
            </a:r>
          </a:p>
          <a:p>
            <a:pPr marL="0" indent="0">
              <a:buFont typeface="Arial"/>
              <a:buNone/>
            </a:pPr>
            <a:r>
              <a:rPr lang="en-US" sz="1200" b="0" dirty="0"/>
              <a:t>Using Arial gives your PowerPoint presentation the flexibility to be used by many people on various machines without the risk of font compatibility and changing the look of your layout.</a:t>
            </a:r>
          </a:p>
        </p:txBody>
      </p:sp>
      <p:grpSp>
        <p:nvGrpSpPr>
          <p:cNvPr id="46" name="Group 45"/>
          <p:cNvGrpSpPr>
            <a:grpSpLocks noChangeAspect="1"/>
          </p:cNvGrpSpPr>
          <p:nvPr/>
        </p:nvGrpSpPr>
        <p:grpSpPr>
          <a:xfrm>
            <a:off x="6694584" y="3623935"/>
            <a:ext cx="1571810" cy="1649906"/>
            <a:chOff x="4725988" y="2128520"/>
            <a:chExt cx="511175" cy="536575"/>
          </a:xfrm>
        </p:grpSpPr>
        <p:sp>
          <p:nvSpPr>
            <p:cNvPr id="47" name="Freeform 26"/>
            <p:cNvSpPr>
              <a:spLocks/>
            </p:cNvSpPr>
            <p:nvPr/>
          </p:nvSpPr>
          <p:spPr bwMode="auto">
            <a:xfrm>
              <a:off x="4725988" y="2128520"/>
              <a:ext cx="511175" cy="536575"/>
            </a:xfrm>
            <a:custGeom>
              <a:avLst/>
              <a:gdLst>
                <a:gd name="T0" fmla="*/ 2012 w 2252"/>
                <a:gd name="T1" fmla="*/ 0 h 2362"/>
                <a:gd name="T2" fmla="*/ 2088 w 2252"/>
                <a:gd name="T3" fmla="*/ 13 h 2362"/>
                <a:gd name="T4" fmla="*/ 2154 w 2252"/>
                <a:gd name="T5" fmla="*/ 46 h 2362"/>
                <a:gd name="T6" fmla="*/ 2206 w 2252"/>
                <a:gd name="T7" fmla="*/ 98 h 2362"/>
                <a:gd name="T8" fmla="*/ 2241 w 2252"/>
                <a:gd name="T9" fmla="*/ 165 h 2362"/>
                <a:gd name="T10" fmla="*/ 2252 w 2252"/>
                <a:gd name="T11" fmla="*/ 241 h 2362"/>
                <a:gd name="T12" fmla="*/ 2249 w 2252"/>
                <a:gd name="T13" fmla="*/ 1174 h 2362"/>
                <a:gd name="T14" fmla="*/ 2226 w 2252"/>
                <a:gd name="T15" fmla="*/ 1244 h 2362"/>
                <a:gd name="T16" fmla="*/ 2181 w 2252"/>
                <a:gd name="T17" fmla="*/ 1305 h 2362"/>
                <a:gd name="T18" fmla="*/ 2122 w 2252"/>
                <a:gd name="T19" fmla="*/ 1348 h 2362"/>
                <a:gd name="T20" fmla="*/ 2051 w 2252"/>
                <a:gd name="T21" fmla="*/ 1371 h 2362"/>
                <a:gd name="T22" fmla="*/ 1654 w 2252"/>
                <a:gd name="T23" fmla="*/ 1374 h 2362"/>
                <a:gd name="T24" fmla="*/ 1713 w 2252"/>
                <a:gd name="T25" fmla="*/ 1408 h 2362"/>
                <a:gd name="T26" fmla="*/ 1757 w 2252"/>
                <a:gd name="T27" fmla="*/ 1460 h 2362"/>
                <a:gd name="T28" fmla="*/ 1781 w 2252"/>
                <a:gd name="T29" fmla="*/ 1524 h 2362"/>
                <a:gd name="T30" fmla="*/ 1781 w 2252"/>
                <a:gd name="T31" fmla="*/ 1586 h 2362"/>
                <a:gd name="T32" fmla="*/ 1759 w 2252"/>
                <a:gd name="T33" fmla="*/ 1630 h 2362"/>
                <a:gd name="T34" fmla="*/ 1721 w 2252"/>
                <a:gd name="T35" fmla="*/ 1661 h 2362"/>
                <a:gd name="T36" fmla="*/ 1671 w 2252"/>
                <a:gd name="T37" fmla="*/ 1672 h 2362"/>
                <a:gd name="T38" fmla="*/ 1071 w 2252"/>
                <a:gd name="T39" fmla="*/ 1916 h 2362"/>
                <a:gd name="T40" fmla="*/ 1065 w 2252"/>
                <a:gd name="T41" fmla="*/ 1986 h 2362"/>
                <a:gd name="T42" fmla="*/ 1036 w 2252"/>
                <a:gd name="T43" fmla="*/ 2048 h 2362"/>
                <a:gd name="T44" fmla="*/ 991 w 2252"/>
                <a:gd name="T45" fmla="*/ 2100 h 2362"/>
                <a:gd name="T46" fmla="*/ 988 w 2252"/>
                <a:gd name="T47" fmla="*/ 2206 h 2362"/>
                <a:gd name="T48" fmla="*/ 964 w 2252"/>
                <a:gd name="T49" fmla="*/ 2268 h 2362"/>
                <a:gd name="T50" fmla="*/ 923 w 2252"/>
                <a:gd name="T51" fmla="*/ 2317 h 2362"/>
                <a:gd name="T52" fmla="*/ 867 w 2252"/>
                <a:gd name="T53" fmla="*/ 2349 h 2362"/>
                <a:gd name="T54" fmla="*/ 801 w 2252"/>
                <a:gd name="T55" fmla="*/ 2362 h 2362"/>
                <a:gd name="T56" fmla="*/ 237 w 2252"/>
                <a:gd name="T57" fmla="*/ 2359 h 2362"/>
                <a:gd name="T58" fmla="*/ 174 w 2252"/>
                <a:gd name="T59" fmla="*/ 2336 h 2362"/>
                <a:gd name="T60" fmla="*/ 125 w 2252"/>
                <a:gd name="T61" fmla="*/ 2294 h 2362"/>
                <a:gd name="T62" fmla="*/ 92 w 2252"/>
                <a:gd name="T63" fmla="*/ 2238 h 2362"/>
                <a:gd name="T64" fmla="*/ 80 w 2252"/>
                <a:gd name="T65" fmla="*/ 2172 h 2362"/>
                <a:gd name="T66" fmla="*/ 56 w 2252"/>
                <a:gd name="T67" fmla="*/ 2076 h 2362"/>
                <a:gd name="T68" fmla="*/ 18 w 2252"/>
                <a:gd name="T69" fmla="*/ 2019 h 2362"/>
                <a:gd name="T70" fmla="*/ 0 w 2252"/>
                <a:gd name="T71" fmla="*/ 1951 h 2362"/>
                <a:gd name="T72" fmla="*/ 37 w 2252"/>
                <a:gd name="T73" fmla="*/ 1390 h 2362"/>
                <a:gd name="T74" fmla="*/ 53 w 2252"/>
                <a:gd name="T75" fmla="*/ 1309 h 2362"/>
                <a:gd name="T76" fmla="*/ 85 w 2252"/>
                <a:gd name="T77" fmla="*/ 1243 h 2362"/>
                <a:gd name="T78" fmla="*/ 127 w 2252"/>
                <a:gd name="T79" fmla="*/ 1191 h 2362"/>
                <a:gd name="T80" fmla="*/ 177 w 2252"/>
                <a:gd name="T81" fmla="*/ 1150 h 2362"/>
                <a:gd name="T82" fmla="*/ 231 w 2252"/>
                <a:gd name="T83" fmla="*/ 1123 h 2362"/>
                <a:gd name="T84" fmla="*/ 233 w 2252"/>
                <a:gd name="T85" fmla="*/ 1076 h 2362"/>
                <a:gd name="T86" fmla="*/ 199 w 2252"/>
                <a:gd name="T87" fmla="*/ 992 h 2362"/>
                <a:gd name="T88" fmla="*/ 187 w 2252"/>
                <a:gd name="T89" fmla="*/ 899 h 2362"/>
                <a:gd name="T90" fmla="*/ 201 w 2252"/>
                <a:gd name="T91" fmla="*/ 805 h 2362"/>
                <a:gd name="T92" fmla="*/ 239 w 2252"/>
                <a:gd name="T93" fmla="*/ 721 h 2362"/>
                <a:gd name="T94" fmla="*/ 295 w 2252"/>
                <a:gd name="T95" fmla="*/ 651 h 2362"/>
                <a:gd name="T96" fmla="*/ 369 w 2252"/>
                <a:gd name="T97" fmla="*/ 596 h 2362"/>
                <a:gd name="T98" fmla="*/ 410 w 2252"/>
                <a:gd name="T99" fmla="*/ 241 h 2362"/>
                <a:gd name="T100" fmla="*/ 423 w 2252"/>
                <a:gd name="T101" fmla="*/ 165 h 2362"/>
                <a:gd name="T102" fmla="*/ 456 w 2252"/>
                <a:gd name="T103" fmla="*/ 98 h 2362"/>
                <a:gd name="T104" fmla="*/ 508 w 2252"/>
                <a:gd name="T105" fmla="*/ 46 h 2362"/>
                <a:gd name="T106" fmla="*/ 574 w 2252"/>
                <a:gd name="T107" fmla="*/ 13 h 2362"/>
                <a:gd name="T108" fmla="*/ 650 w 2252"/>
                <a:gd name="T10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52" h="2362">
                  <a:moveTo>
                    <a:pt x="650" y="0"/>
                  </a:moveTo>
                  <a:lnTo>
                    <a:pt x="2012" y="0"/>
                  </a:lnTo>
                  <a:lnTo>
                    <a:pt x="2051" y="3"/>
                  </a:lnTo>
                  <a:lnTo>
                    <a:pt x="2088" y="13"/>
                  </a:lnTo>
                  <a:lnTo>
                    <a:pt x="2122" y="27"/>
                  </a:lnTo>
                  <a:lnTo>
                    <a:pt x="2154" y="46"/>
                  </a:lnTo>
                  <a:lnTo>
                    <a:pt x="2181" y="71"/>
                  </a:lnTo>
                  <a:lnTo>
                    <a:pt x="2206" y="98"/>
                  </a:lnTo>
                  <a:lnTo>
                    <a:pt x="2226" y="130"/>
                  </a:lnTo>
                  <a:lnTo>
                    <a:pt x="2241" y="165"/>
                  </a:lnTo>
                  <a:lnTo>
                    <a:pt x="2249" y="202"/>
                  </a:lnTo>
                  <a:lnTo>
                    <a:pt x="2252" y="241"/>
                  </a:lnTo>
                  <a:lnTo>
                    <a:pt x="2252" y="1135"/>
                  </a:lnTo>
                  <a:lnTo>
                    <a:pt x="2249" y="1174"/>
                  </a:lnTo>
                  <a:lnTo>
                    <a:pt x="2241" y="1211"/>
                  </a:lnTo>
                  <a:lnTo>
                    <a:pt x="2226" y="1244"/>
                  </a:lnTo>
                  <a:lnTo>
                    <a:pt x="2206" y="1276"/>
                  </a:lnTo>
                  <a:lnTo>
                    <a:pt x="2181" y="1305"/>
                  </a:lnTo>
                  <a:lnTo>
                    <a:pt x="2154" y="1328"/>
                  </a:lnTo>
                  <a:lnTo>
                    <a:pt x="2122" y="1348"/>
                  </a:lnTo>
                  <a:lnTo>
                    <a:pt x="2088" y="1363"/>
                  </a:lnTo>
                  <a:lnTo>
                    <a:pt x="2051" y="1371"/>
                  </a:lnTo>
                  <a:lnTo>
                    <a:pt x="2012" y="1374"/>
                  </a:lnTo>
                  <a:lnTo>
                    <a:pt x="1654" y="1374"/>
                  </a:lnTo>
                  <a:lnTo>
                    <a:pt x="1686" y="1389"/>
                  </a:lnTo>
                  <a:lnTo>
                    <a:pt x="1713" y="1408"/>
                  </a:lnTo>
                  <a:lnTo>
                    <a:pt x="1738" y="1432"/>
                  </a:lnTo>
                  <a:lnTo>
                    <a:pt x="1757" y="1460"/>
                  </a:lnTo>
                  <a:lnTo>
                    <a:pt x="1772" y="1491"/>
                  </a:lnTo>
                  <a:lnTo>
                    <a:pt x="1781" y="1524"/>
                  </a:lnTo>
                  <a:lnTo>
                    <a:pt x="1784" y="1560"/>
                  </a:lnTo>
                  <a:lnTo>
                    <a:pt x="1781" y="1586"/>
                  </a:lnTo>
                  <a:lnTo>
                    <a:pt x="1773" y="1610"/>
                  </a:lnTo>
                  <a:lnTo>
                    <a:pt x="1759" y="1630"/>
                  </a:lnTo>
                  <a:lnTo>
                    <a:pt x="1742" y="1648"/>
                  </a:lnTo>
                  <a:lnTo>
                    <a:pt x="1721" y="1661"/>
                  </a:lnTo>
                  <a:lnTo>
                    <a:pt x="1698" y="1669"/>
                  </a:lnTo>
                  <a:lnTo>
                    <a:pt x="1671" y="1672"/>
                  </a:lnTo>
                  <a:lnTo>
                    <a:pt x="1054" y="1672"/>
                  </a:lnTo>
                  <a:lnTo>
                    <a:pt x="1071" y="1916"/>
                  </a:lnTo>
                  <a:lnTo>
                    <a:pt x="1070" y="1951"/>
                  </a:lnTo>
                  <a:lnTo>
                    <a:pt x="1065" y="1986"/>
                  </a:lnTo>
                  <a:lnTo>
                    <a:pt x="1053" y="2018"/>
                  </a:lnTo>
                  <a:lnTo>
                    <a:pt x="1036" y="2048"/>
                  </a:lnTo>
                  <a:lnTo>
                    <a:pt x="1015" y="2076"/>
                  </a:lnTo>
                  <a:lnTo>
                    <a:pt x="991" y="2100"/>
                  </a:lnTo>
                  <a:lnTo>
                    <a:pt x="991" y="2172"/>
                  </a:lnTo>
                  <a:lnTo>
                    <a:pt x="988" y="2206"/>
                  </a:lnTo>
                  <a:lnTo>
                    <a:pt x="979" y="2238"/>
                  </a:lnTo>
                  <a:lnTo>
                    <a:pt x="964" y="2268"/>
                  </a:lnTo>
                  <a:lnTo>
                    <a:pt x="947" y="2294"/>
                  </a:lnTo>
                  <a:lnTo>
                    <a:pt x="923" y="2317"/>
                  </a:lnTo>
                  <a:lnTo>
                    <a:pt x="897" y="2336"/>
                  </a:lnTo>
                  <a:lnTo>
                    <a:pt x="867" y="2349"/>
                  </a:lnTo>
                  <a:lnTo>
                    <a:pt x="835" y="2359"/>
                  </a:lnTo>
                  <a:lnTo>
                    <a:pt x="801" y="2362"/>
                  </a:lnTo>
                  <a:lnTo>
                    <a:pt x="270" y="2362"/>
                  </a:lnTo>
                  <a:lnTo>
                    <a:pt x="237" y="2359"/>
                  </a:lnTo>
                  <a:lnTo>
                    <a:pt x="204" y="2349"/>
                  </a:lnTo>
                  <a:lnTo>
                    <a:pt x="174" y="2336"/>
                  </a:lnTo>
                  <a:lnTo>
                    <a:pt x="148" y="2317"/>
                  </a:lnTo>
                  <a:lnTo>
                    <a:pt x="125" y="2294"/>
                  </a:lnTo>
                  <a:lnTo>
                    <a:pt x="107" y="2268"/>
                  </a:lnTo>
                  <a:lnTo>
                    <a:pt x="92" y="2238"/>
                  </a:lnTo>
                  <a:lnTo>
                    <a:pt x="83" y="2206"/>
                  </a:lnTo>
                  <a:lnTo>
                    <a:pt x="80" y="2172"/>
                  </a:lnTo>
                  <a:lnTo>
                    <a:pt x="80" y="2100"/>
                  </a:lnTo>
                  <a:lnTo>
                    <a:pt x="56" y="2076"/>
                  </a:lnTo>
                  <a:lnTo>
                    <a:pt x="35" y="2048"/>
                  </a:lnTo>
                  <a:lnTo>
                    <a:pt x="18" y="2019"/>
                  </a:lnTo>
                  <a:lnTo>
                    <a:pt x="6" y="1986"/>
                  </a:lnTo>
                  <a:lnTo>
                    <a:pt x="0" y="1951"/>
                  </a:lnTo>
                  <a:lnTo>
                    <a:pt x="0" y="1916"/>
                  </a:lnTo>
                  <a:lnTo>
                    <a:pt x="37" y="1390"/>
                  </a:lnTo>
                  <a:lnTo>
                    <a:pt x="43" y="1348"/>
                  </a:lnTo>
                  <a:lnTo>
                    <a:pt x="53" y="1309"/>
                  </a:lnTo>
                  <a:lnTo>
                    <a:pt x="68" y="1274"/>
                  </a:lnTo>
                  <a:lnTo>
                    <a:pt x="85" y="1243"/>
                  </a:lnTo>
                  <a:lnTo>
                    <a:pt x="105" y="1215"/>
                  </a:lnTo>
                  <a:lnTo>
                    <a:pt x="127" y="1191"/>
                  </a:lnTo>
                  <a:lnTo>
                    <a:pt x="151" y="1169"/>
                  </a:lnTo>
                  <a:lnTo>
                    <a:pt x="177" y="1150"/>
                  </a:lnTo>
                  <a:lnTo>
                    <a:pt x="204" y="1136"/>
                  </a:lnTo>
                  <a:lnTo>
                    <a:pt x="231" y="1123"/>
                  </a:lnTo>
                  <a:lnTo>
                    <a:pt x="259" y="1113"/>
                  </a:lnTo>
                  <a:lnTo>
                    <a:pt x="233" y="1076"/>
                  </a:lnTo>
                  <a:lnTo>
                    <a:pt x="213" y="1035"/>
                  </a:lnTo>
                  <a:lnTo>
                    <a:pt x="199" y="992"/>
                  </a:lnTo>
                  <a:lnTo>
                    <a:pt x="190" y="946"/>
                  </a:lnTo>
                  <a:lnTo>
                    <a:pt x="187" y="899"/>
                  </a:lnTo>
                  <a:lnTo>
                    <a:pt x="191" y="851"/>
                  </a:lnTo>
                  <a:lnTo>
                    <a:pt x="201" y="805"/>
                  </a:lnTo>
                  <a:lnTo>
                    <a:pt x="217" y="762"/>
                  </a:lnTo>
                  <a:lnTo>
                    <a:pt x="239" y="721"/>
                  </a:lnTo>
                  <a:lnTo>
                    <a:pt x="264" y="683"/>
                  </a:lnTo>
                  <a:lnTo>
                    <a:pt x="295" y="651"/>
                  </a:lnTo>
                  <a:lnTo>
                    <a:pt x="330" y="621"/>
                  </a:lnTo>
                  <a:lnTo>
                    <a:pt x="369" y="596"/>
                  </a:lnTo>
                  <a:lnTo>
                    <a:pt x="410" y="577"/>
                  </a:lnTo>
                  <a:lnTo>
                    <a:pt x="410" y="241"/>
                  </a:lnTo>
                  <a:lnTo>
                    <a:pt x="413" y="202"/>
                  </a:lnTo>
                  <a:lnTo>
                    <a:pt x="423" y="165"/>
                  </a:lnTo>
                  <a:lnTo>
                    <a:pt x="436" y="130"/>
                  </a:lnTo>
                  <a:lnTo>
                    <a:pt x="456" y="98"/>
                  </a:lnTo>
                  <a:lnTo>
                    <a:pt x="481" y="71"/>
                  </a:lnTo>
                  <a:lnTo>
                    <a:pt x="508" y="46"/>
                  </a:lnTo>
                  <a:lnTo>
                    <a:pt x="540" y="27"/>
                  </a:lnTo>
                  <a:lnTo>
                    <a:pt x="574" y="13"/>
                  </a:lnTo>
                  <a:lnTo>
                    <a:pt x="611" y="3"/>
                  </a:lnTo>
                  <a:lnTo>
                    <a:pt x="650" y="0"/>
                  </a:lnTo>
                  <a:close/>
                </a:path>
              </a:pathLst>
            </a:custGeom>
            <a:solidFill>
              <a:srgbClr val="229BB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7"/>
            <p:cNvSpPr>
              <a:spLocks noEditPoints="1"/>
            </p:cNvSpPr>
            <p:nvPr/>
          </p:nvSpPr>
          <p:spPr bwMode="auto">
            <a:xfrm>
              <a:off x="4845051" y="2153920"/>
              <a:ext cx="366713" cy="328613"/>
            </a:xfrm>
            <a:custGeom>
              <a:avLst/>
              <a:gdLst>
                <a:gd name="T0" fmla="*/ 979 w 1618"/>
                <a:gd name="T1" fmla="*/ 1234 h 1447"/>
                <a:gd name="T2" fmla="*/ 1065 w 1618"/>
                <a:gd name="T3" fmla="*/ 1362 h 1447"/>
                <a:gd name="T4" fmla="*/ 1108 w 1618"/>
                <a:gd name="T5" fmla="*/ 1373 h 1447"/>
                <a:gd name="T6" fmla="*/ 1138 w 1618"/>
                <a:gd name="T7" fmla="*/ 1404 h 1447"/>
                <a:gd name="T8" fmla="*/ 1149 w 1618"/>
                <a:gd name="T9" fmla="*/ 1447 h 1447"/>
                <a:gd name="T10" fmla="*/ 519 w 1618"/>
                <a:gd name="T11" fmla="*/ 1369 h 1447"/>
                <a:gd name="T12" fmla="*/ 553 w 1618"/>
                <a:gd name="T13" fmla="*/ 1362 h 1447"/>
                <a:gd name="T14" fmla="*/ 639 w 1618"/>
                <a:gd name="T15" fmla="*/ 1234 h 1447"/>
                <a:gd name="T16" fmla="*/ 539 w 1618"/>
                <a:gd name="T17" fmla="*/ 0 h 1447"/>
                <a:gd name="T18" fmla="*/ 1079 w 1618"/>
                <a:gd name="T19" fmla="*/ 0 h 1447"/>
                <a:gd name="T20" fmla="*/ 1490 w 1618"/>
                <a:gd name="T21" fmla="*/ 0 h 1447"/>
                <a:gd name="T22" fmla="*/ 1540 w 1618"/>
                <a:gd name="T23" fmla="*/ 10 h 1447"/>
                <a:gd name="T24" fmla="*/ 1580 w 1618"/>
                <a:gd name="T25" fmla="*/ 37 h 1447"/>
                <a:gd name="T26" fmla="*/ 1608 w 1618"/>
                <a:gd name="T27" fmla="*/ 78 h 1447"/>
                <a:gd name="T28" fmla="*/ 1618 w 1618"/>
                <a:gd name="T29" fmla="*/ 128 h 1447"/>
                <a:gd name="T30" fmla="*/ 1618 w 1618"/>
                <a:gd name="T31" fmla="*/ 467 h 1447"/>
                <a:gd name="T32" fmla="*/ 1618 w 1618"/>
                <a:gd name="T33" fmla="*/ 681 h 1447"/>
                <a:gd name="T34" fmla="*/ 1618 w 1618"/>
                <a:gd name="T35" fmla="*/ 1022 h 1447"/>
                <a:gd name="T36" fmla="*/ 1608 w 1618"/>
                <a:gd name="T37" fmla="*/ 1071 h 1447"/>
                <a:gd name="T38" fmla="*/ 1580 w 1618"/>
                <a:gd name="T39" fmla="*/ 1111 h 1447"/>
                <a:gd name="T40" fmla="*/ 1540 w 1618"/>
                <a:gd name="T41" fmla="*/ 1139 h 1447"/>
                <a:gd name="T42" fmla="*/ 1490 w 1618"/>
                <a:gd name="T43" fmla="*/ 1149 h 1447"/>
                <a:gd name="T44" fmla="*/ 455 w 1618"/>
                <a:gd name="T45" fmla="*/ 1117 h 1447"/>
                <a:gd name="T46" fmla="*/ 407 w 1618"/>
                <a:gd name="T47" fmla="*/ 1064 h 1447"/>
                <a:gd name="T48" fmla="*/ 350 w 1618"/>
                <a:gd name="T49" fmla="*/ 1025 h 1447"/>
                <a:gd name="T50" fmla="*/ 290 w 1618"/>
                <a:gd name="T51" fmla="*/ 1000 h 1447"/>
                <a:gd name="T52" fmla="*/ 304 w 1618"/>
                <a:gd name="T53" fmla="*/ 979 h 1447"/>
                <a:gd name="T54" fmla="*/ 1490 w 1618"/>
                <a:gd name="T55" fmla="*/ 128 h 1447"/>
                <a:gd name="T56" fmla="*/ 128 w 1618"/>
                <a:gd name="T57" fmla="*/ 460 h 1447"/>
                <a:gd name="T58" fmla="*/ 53 w 1618"/>
                <a:gd name="T59" fmla="*/ 442 h 1447"/>
                <a:gd name="T60" fmla="*/ 6 w 1618"/>
                <a:gd name="T61" fmla="*/ 439 h 1447"/>
                <a:gd name="T62" fmla="*/ 0 w 1618"/>
                <a:gd name="T63" fmla="*/ 128 h 1447"/>
                <a:gd name="T64" fmla="*/ 10 w 1618"/>
                <a:gd name="T65" fmla="*/ 78 h 1447"/>
                <a:gd name="T66" fmla="*/ 38 w 1618"/>
                <a:gd name="T67" fmla="*/ 37 h 1447"/>
                <a:gd name="T68" fmla="*/ 78 w 1618"/>
                <a:gd name="T69" fmla="*/ 10 h 1447"/>
                <a:gd name="T70" fmla="*/ 128 w 1618"/>
                <a:gd name="T71" fmla="*/ 0 h 1447"/>
                <a:gd name="T72" fmla="*/ 466 w 1618"/>
                <a:gd name="T73" fmla="*/ 0 h 1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8" h="1447">
                  <a:moveTo>
                    <a:pt x="639" y="1234"/>
                  </a:moveTo>
                  <a:lnTo>
                    <a:pt x="979" y="1234"/>
                  </a:lnTo>
                  <a:lnTo>
                    <a:pt x="979" y="1362"/>
                  </a:lnTo>
                  <a:lnTo>
                    <a:pt x="1065" y="1362"/>
                  </a:lnTo>
                  <a:lnTo>
                    <a:pt x="1087" y="1365"/>
                  </a:lnTo>
                  <a:lnTo>
                    <a:pt x="1108" y="1373"/>
                  </a:lnTo>
                  <a:lnTo>
                    <a:pt x="1125" y="1387"/>
                  </a:lnTo>
                  <a:lnTo>
                    <a:pt x="1138" y="1404"/>
                  </a:lnTo>
                  <a:lnTo>
                    <a:pt x="1147" y="1424"/>
                  </a:lnTo>
                  <a:lnTo>
                    <a:pt x="1149" y="1447"/>
                  </a:lnTo>
                  <a:lnTo>
                    <a:pt x="524" y="1447"/>
                  </a:lnTo>
                  <a:lnTo>
                    <a:pt x="519" y="1369"/>
                  </a:lnTo>
                  <a:lnTo>
                    <a:pt x="535" y="1364"/>
                  </a:lnTo>
                  <a:lnTo>
                    <a:pt x="553" y="1362"/>
                  </a:lnTo>
                  <a:lnTo>
                    <a:pt x="639" y="1362"/>
                  </a:lnTo>
                  <a:lnTo>
                    <a:pt x="639" y="1234"/>
                  </a:lnTo>
                  <a:close/>
                  <a:moveTo>
                    <a:pt x="466" y="0"/>
                  </a:moveTo>
                  <a:lnTo>
                    <a:pt x="539" y="0"/>
                  </a:lnTo>
                  <a:lnTo>
                    <a:pt x="1011" y="0"/>
                  </a:lnTo>
                  <a:lnTo>
                    <a:pt x="1079" y="0"/>
                  </a:lnTo>
                  <a:lnTo>
                    <a:pt x="1152" y="0"/>
                  </a:lnTo>
                  <a:lnTo>
                    <a:pt x="1490" y="0"/>
                  </a:lnTo>
                  <a:lnTo>
                    <a:pt x="1516" y="2"/>
                  </a:lnTo>
                  <a:lnTo>
                    <a:pt x="1540" y="10"/>
                  </a:lnTo>
                  <a:lnTo>
                    <a:pt x="1561" y="21"/>
                  </a:lnTo>
                  <a:lnTo>
                    <a:pt x="1580" y="37"/>
                  </a:lnTo>
                  <a:lnTo>
                    <a:pt x="1596" y="56"/>
                  </a:lnTo>
                  <a:lnTo>
                    <a:pt x="1608" y="78"/>
                  </a:lnTo>
                  <a:lnTo>
                    <a:pt x="1615" y="101"/>
                  </a:lnTo>
                  <a:lnTo>
                    <a:pt x="1618" y="128"/>
                  </a:lnTo>
                  <a:lnTo>
                    <a:pt x="1618" y="358"/>
                  </a:lnTo>
                  <a:lnTo>
                    <a:pt x="1618" y="467"/>
                  </a:lnTo>
                  <a:lnTo>
                    <a:pt x="1618" y="574"/>
                  </a:lnTo>
                  <a:lnTo>
                    <a:pt x="1618" y="681"/>
                  </a:lnTo>
                  <a:lnTo>
                    <a:pt x="1618" y="790"/>
                  </a:lnTo>
                  <a:lnTo>
                    <a:pt x="1618" y="1022"/>
                  </a:lnTo>
                  <a:lnTo>
                    <a:pt x="1615" y="1047"/>
                  </a:lnTo>
                  <a:lnTo>
                    <a:pt x="1608" y="1071"/>
                  </a:lnTo>
                  <a:lnTo>
                    <a:pt x="1596" y="1092"/>
                  </a:lnTo>
                  <a:lnTo>
                    <a:pt x="1580" y="1111"/>
                  </a:lnTo>
                  <a:lnTo>
                    <a:pt x="1561" y="1127"/>
                  </a:lnTo>
                  <a:lnTo>
                    <a:pt x="1540" y="1139"/>
                  </a:lnTo>
                  <a:lnTo>
                    <a:pt x="1516" y="1146"/>
                  </a:lnTo>
                  <a:lnTo>
                    <a:pt x="1490" y="1149"/>
                  </a:lnTo>
                  <a:lnTo>
                    <a:pt x="475" y="1149"/>
                  </a:lnTo>
                  <a:lnTo>
                    <a:pt x="455" y="1117"/>
                  </a:lnTo>
                  <a:lnTo>
                    <a:pt x="432" y="1088"/>
                  </a:lnTo>
                  <a:lnTo>
                    <a:pt x="407" y="1064"/>
                  </a:lnTo>
                  <a:lnTo>
                    <a:pt x="379" y="1043"/>
                  </a:lnTo>
                  <a:lnTo>
                    <a:pt x="350" y="1025"/>
                  </a:lnTo>
                  <a:lnTo>
                    <a:pt x="320" y="1011"/>
                  </a:lnTo>
                  <a:lnTo>
                    <a:pt x="290" y="1000"/>
                  </a:lnTo>
                  <a:lnTo>
                    <a:pt x="298" y="990"/>
                  </a:lnTo>
                  <a:lnTo>
                    <a:pt x="304" y="979"/>
                  </a:lnTo>
                  <a:lnTo>
                    <a:pt x="1490" y="979"/>
                  </a:lnTo>
                  <a:lnTo>
                    <a:pt x="1490" y="128"/>
                  </a:lnTo>
                  <a:lnTo>
                    <a:pt x="128" y="128"/>
                  </a:lnTo>
                  <a:lnTo>
                    <a:pt x="128" y="460"/>
                  </a:lnTo>
                  <a:lnTo>
                    <a:pt x="91" y="448"/>
                  </a:lnTo>
                  <a:lnTo>
                    <a:pt x="53" y="442"/>
                  </a:lnTo>
                  <a:lnTo>
                    <a:pt x="13" y="438"/>
                  </a:lnTo>
                  <a:lnTo>
                    <a:pt x="6" y="439"/>
                  </a:lnTo>
                  <a:lnTo>
                    <a:pt x="0" y="439"/>
                  </a:lnTo>
                  <a:lnTo>
                    <a:pt x="0" y="128"/>
                  </a:lnTo>
                  <a:lnTo>
                    <a:pt x="3" y="101"/>
                  </a:lnTo>
                  <a:lnTo>
                    <a:pt x="10" y="78"/>
                  </a:lnTo>
                  <a:lnTo>
                    <a:pt x="22" y="56"/>
                  </a:lnTo>
                  <a:lnTo>
                    <a:pt x="38" y="37"/>
                  </a:lnTo>
                  <a:lnTo>
                    <a:pt x="57" y="21"/>
                  </a:lnTo>
                  <a:lnTo>
                    <a:pt x="78" y="10"/>
                  </a:lnTo>
                  <a:lnTo>
                    <a:pt x="102" y="2"/>
                  </a:lnTo>
                  <a:lnTo>
                    <a:pt x="128" y="0"/>
                  </a:lnTo>
                  <a:lnTo>
                    <a:pt x="390" y="0"/>
                  </a:lnTo>
                  <a:lnTo>
                    <a:pt x="466"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8"/>
            <p:cNvSpPr>
              <a:spLocks noEditPoints="1"/>
            </p:cNvSpPr>
            <p:nvPr/>
          </p:nvSpPr>
          <p:spPr bwMode="auto">
            <a:xfrm>
              <a:off x="4751388" y="2279333"/>
              <a:ext cx="192088" cy="360363"/>
            </a:xfrm>
            <a:custGeom>
              <a:avLst/>
              <a:gdLst>
                <a:gd name="T0" fmla="*/ 448 w 847"/>
                <a:gd name="T1" fmla="*/ 539 h 1585"/>
                <a:gd name="T2" fmla="*/ 512 w 847"/>
                <a:gd name="T3" fmla="*/ 540 h 1585"/>
                <a:gd name="T4" fmla="*/ 584 w 847"/>
                <a:gd name="T5" fmla="*/ 544 h 1585"/>
                <a:gd name="T6" fmla="*/ 649 w 847"/>
                <a:gd name="T7" fmla="*/ 553 h 1585"/>
                <a:gd name="T8" fmla="*/ 686 w 847"/>
                <a:gd name="T9" fmla="*/ 563 h 1585"/>
                <a:gd name="T10" fmla="*/ 724 w 847"/>
                <a:gd name="T11" fmla="*/ 582 h 1585"/>
                <a:gd name="T12" fmla="*/ 758 w 847"/>
                <a:gd name="T13" fmla="*/ 611 h 1585"/>
                <a:gd name="T14" fmla="*/ 787 w 847"/>
                <a:gd name="T15" fmla="*/ 651 h 1585"/>
                <a:gd name="T16" fmla="*/ 806 w 847"/>
                <a:gd name="T17" fmla="*/ 703 h 1585"/>
                <a:gd name="T18" fmla="*/ 847 w 847"/>
                <a:gd name="T19" fmla="*/ 1260 h 1585"/>
                <a:gd name="T20" fmla="*/ 842 w 847"/>
                <a:gd name="T21" fmla="*/ 1299 h 1585"/>
                <a:gd name="T22" fmla="*/ 821 w 847"/>
                <a:gd name="T23" fmla="*/ 1336 h 1585"/>
                <a:gd name="T24" fmla="*/ 787 w 847"/>
                <a:gd name="T25" fmla="*/ 1362 h 1585"/>
                <a:gd name="T26" fmla="*/ 766 w 847"/>
                <a:gd name="T27" fmla="*/ 1508 h 1585"/>
                <a:gd name="T28" fmla="*/ 755 w 847"/>
                <a:gd name="T29" fmla="*/ 1547 h 1585"/>
                <a:gd name="T30" fmla="*/ 728 w 847"/>
                <a:gd name="T31" fmla="*/ 1574 h 1585"/>
                <a:gd name="T32" fmla="*/ 689 w 847"/>
                <a:gd name="T33" fmla="*/ 1585 h 1585"/>
                <a:gd name="T34" fmla="*/ 137 w 847"/>
                <a:gd name="T35" fmla="*/ 1583 h 1585"/>
                <a:gd name="T36" fmla="*/ 104 w 847"/>
                <a:gd name="T37" fmla="*/ 1563 h 1585"/>
                <a:gd name="T38" fmla="*/ 83 w 847"/>
                <a:gd name="T39" fmla="*/ 1528 h 1585"/>
                <a:gd name="T40" fmla="*/ 81 w 847"/>
                <a:gd name="T41" fmla="*/ 1368 h 1585"/>
                <a:gd name="T42" fmla="*/ 41 w 847"/>
                <a:gd name="T43" fmla="*/ 1350 h 1585"/>
                <a:gd name="T44" fmla="*/ 14 w 847"/>
                <a:gd name="T45" fmla="*/ 1318 h 1585"/>
                <a:gd name="T46" fmla="*/ 1 w 847"/>
                <a:gd name="T47" fmla="*/ 1279 h 1585"/>
                <a:gd name="T48" fmla="*/ 37 w 847"/>
                <a:gd name="T49" fmla="*/ 734 h 1585"/>
                <a:gd name="T50" fmla="*/ 50 w 847"/>
                <a:gd name="T51" fmla="*/ 675 h 1585"/>
                <a:gd name="T52" fmla="*/ 74 w 847"/>
                <a:gd name="T53" fmla="*/ 630 h 1585"/>
                <a:gd name="T54" fmla="*/ 106 w 847"/>
                <a:gd name="T55" fmla="*/ 595 h 1585"/>
                <a:gd name="T56" fmla="*/ 143 w 847"/>
                <a:gd name="T57" fmla="*/ 572 h 1585"/>
                <a:gd name="T58" fmla="*/ 181 w 847"/>
                <a:gd name="T59" fmla="*/ 557 h 1585"/>
                <a:gd name="T60" fmla="*/ 229 w 847"/>
                <a:gd name="T61" fmla="*/ 549 h 1585"/>
                <a:gd name="T62" fmla="*/ 299 w 847"/>
                <a:gd name="T63" fmla="*/ 542 h 1585"/>
                <a:gd name="T64" fmla="*/ 369 w 847"/>
                <a:gd name="T65" fmla="*/ 539 h 1585"/>
                <a:gd name="T66" fmla="*/ 424 w 847"/>
                <a:gd name="T67" fmla="*/ 539 h 1585"/>
                <a:gd name="T68" fmla="*/ 462 w 847"/>
                <a:gd name="T69" fmla="*/ 4 h 1585"/>
                <a:gd name="T70" fmla="*/ 531 w 847"/>
                <a:gd name="T71" fmla="*/ 27 h 1585"/>
                <a:gd name="T72" fmla="*/ 589 w 847"/>
                <a:gd name="T73" fmla="*/ 69 h 1585"/>
                <a:gd name="T74" fmla="*/ 633 w 847"/>
                <a:gd name="T75" fmla="*/ 128 h 1585"/>
                <a:gd name="T76" fmla="*/ 656 w 847"/>
                <a:gd name="T77" fmla="*/ 198 h 1585"/>
                <a:gd name="T78" fmla="*/ 657 w 847"/>
                <a:gd name="T79" fmla="*/ 274 h 1585"/>
                <a:gd name="T80" fmla="*/ 634 w 847"/>
                <a:gd name="T81" fmla="*/ 346 h 1585"/>
                <a:gd name="T82" fmla="*/ 592 w 847"/>
                <a:gd name="T83" fmla="*/ 405 h 1585"/>
                <a:gd name="T84" fmla="*/ 532 w 847"/>
                <a:gd name="T85" fmla="*/ 448 h 1585"/>
                <a:gd name="T86" fmla="*/ 462 w 847"/>
                <a:gd name="T87" fmla="*/ 473 h 1585"/>
                <a:gd name="T88" fmla="*/ 385 w 847"/>
                <a:gd name="T89" fmla="*/ 473 h 1585"/>
                <a:gd name="T90" fmla="*/ 315 w 847"/>
                <a:gd name="T91" fmla="*/ 448 h 1585"/>
                <a:gd name="T92" fmla="*/ 256 w 847"/>
                <a:gd name="T93" fmla="*/ 405 h 1585"/>
                <a:gd name="T94" fmla="*/ 213 w 847"/>
                <a:gd name="T95" fmla="*/ 346 h 1585"/>
                <a:gd name="T96" fmla="*/ 190 w 847"/>
                <a:gd name="T97" fmla="*/ 274 h 1585"/>
                <a:gd name="T98" fmla="*/ 191 w 847"/>
                <a:gd name="T99" fmla="*/ 198 h 1585"/>
                <a:gd name="T100" fmla="*/ 214 w 847"/>
                <a:gd name="T101" fmla="*/ 128 h 1585"/>
                <a:gd name="T102" fmla="*/ 258 w 847"/>
                <a:gd name="T103" fmla="*/ 69 h 1585"/>
                <a:gd name="T104" fmla="*/ 316 w 847"/>
                <a:gd name="T105" fmla="*/ 27 h 1585"/>
                <a:gd name="T106" fmla="*/ 386 w 847"/>
                <a:gd name="T107" fmla="*/ 4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1585">
                  <a:moveTo>
                    <a:pt x="424" y="539"/>
                  </a:moveTo>
                  <a:lnTo>
                    <a:pt x="448" y="539"/>
                  </a:lnTo>
                  <a:lnTo>
                    <a:pt x="477" y="539"/>
                  </a:lnTo>
                  <a:lnTo>
                    <a:pt x="512" y="540"/>
                  </a:lnTo>
                  <a:lnTo>
                    <a:pt x="547" y="542"/>
                  </a:lnTo>
                  <a:lnTo>
                    <a:pt x="584" y="544"/>
                  </a:lnTo>
                  <a:lnTo>
                    <a:pt x="618" y="549"/>
                  </a:lnTo>
                  <a:lnTo>
                    <a:pt x="649" y="553"/>
                  </a:lnTo>
                  <a:lnTo>
                    <a:pt x="667" y="557"/>
                  </a:lnTo>
                  <a:lnTo>
                    <a:pt x="686" y="563"/>
                  </a:lnTo>
                  <a:lnTo>
                    <a:pt x="705" y="572"/>
                  </a:lnTo>
                  <a:lnTo>
                    <a:pt x="724" y="582"/>
                  </a:lnTo>
                  <a:lnTo>
                    <a:pt x="742" y="595"/>
                  </a:lnTo>
                  <a:lnTo>
                    <a:pt x="758" y="611"/>
                  </a:lnTo>
                  <a:lnTo>
                    <a:pt x="773" y="630"/>
                  </a:lnTo>
                  <a:lnTo>
                    <a:pt x="787" y="651"/>
                  </a:lnTo>
                  <a:lnTo>
                    <a:pt x="798" y="675"/>
                  </a:lnTo>
                  <a:lnTo>
                    <a:pt x="806" y="703"/>
                  </a:lnTo>
                  <a:lnTo>
                    <a:pt x="810" y="734"/>
                  </a:lnTo>
                  <a:lnTo>
                    <a:pt x="847" y="1260"/>
                  </a:lnTo>
                  <a:lnTo>
                    <a:pt x="846" y="1280"/>
                  </a:lnTo>
                  <a:lnTo>
                    <a:pt x="842" y="1299"/>
                  </a:lnTo>
                  <a:lnTo>
                    <a:pt x="833" y="1318"/>
                  </a:lnTo>
                  <a:lnTo>
                    <a:pt x="821" y="1336"/>
                  </a:lnTo>
                  <a:lnTo>
                    <a:pt x="806" y="1350"/>
                  </a:lnTo>
                  <a:lnTo>
                    <a:pt x="787" y="1362"/>
                  </a:lnTo>
                  <a:lnTo>
                    <a:pt x="766" y="1368"/>
                  </a:lnTo>
                  <a:lnTo>
                    <a:pt x="766" y="1508"/>
                  </a:lnTo>
                  <a:lnTo>
                    <a:pt x="764" y="1528"/>
                  </a:lnTo>
                  <a:lnTo>
                    <a:pt x="755" y="1547"/>
                  </a:lnTo>
                  <a:lnTo>
                    <a:pt x="744" y="1563"/>
                  </a:lnTo>
                  <a:lnTo>
                    <a:pt x="728" y="1574"/>
                  </a:lnTo>
                  <a:lnTo>
                    <a:pt x="710" y="1583"/>
                  </a:lnTo>
                  <a:lnTo>
                    <a:pt x="689" y="1585"/>
                  </a:lnTo>
                  <a:lnTo>
                    <a:pt x="158" y="1585"/>
                  </a:lnTo>
                  <a:lnTo>
                    <a:pt x="137" y="1583"/>
                  </a:lnTo>
                  <a:lnTo>
                    <a:pt x="119" y="1574"/>
                  </a:lnTo>
                  <a:lnTo>
                    <a:pt x="104" y="1563"/>
                  </a:lnTo>
                  <a:lnTo>
                    <a:pt x="92" y="1547"/>
                  </a:lnTo>
                  <a:lnTo>
                    <a:pt x="83" y="1528"/>
                  </a:lnTo>
                  <a:lnTo>
                    <a:pt x="81" y="1508"/>
                  </a:lnTo>
                  <a:lnTo>
                    <a:pt x="81" y="1368"/>
                  </a:lnTo>
                  <a:lnTo>
                    <a:pt x="59" y="1362"/>
                  </a:lnTo>
                  <a:lnTo>
                    <a:pt x="41" y="1350"/>
                  </a:lnTo>
                  <a:lnTo>
                    <a:pt x="26" y="1336"/>
                  </a:lnTo>
                  <a:lnTo>
                    <a:pt x="14" y="1318"/>
                  </a:lnTo>
                  <a:lnTo>
                    <a:pt x="5" y="1299"/>
                  </a:lnTo>
                  <a:lnTo>
                    <a:pt x="1" y="1279"/>
                  </a:lnTo>
                  <a:lnTo>
                    <a:pt x="0" y="1260"/>
                  </a:lnTo>
                  <a:lnTo>
                    <a:pt x="37" y="734"/>
                  </a:lnTo>
                  <a:lnTo>
                    <a:pt x="41" y="703"/>
                  </a:lnTo>
                  <a:lnTo>
                    <a:pt x="50" y="675"/>
                  </a:lnTo>
                  <a:lnTo>
                    <a:pt x="60" y="651"/>
                  </a:lnTo>
                  <a:lnTo>
                    <a:pt x="74" y="630"/>
                  </a:lnTo>
                  <a:lnTo>
                    <a:pt x="89" y="611"/>
                  </a:lnTo>
                  <a:lnTo>
                    <a:pt x="106" y="595"/>
                  </a:lnTo>
                  <a:lnTo>
                    <a:pt x="124" y="582"/>
                  </a:lnTo>
                  <a:lnTo>
                    <a:pt x="143" y="572"/>
                  </a:lnTo>
                  <a:lnTo>
                    <a:pt x="162" y="563"/>
                  </a:lnTo>
                  <a:lnTo>
                    <a:pt x="181" y="557"/>
                  </a:lnTo>
                  <a:lnTo>
                    <a:pt x="199" y="553"/>
                  </a:lnTo>
                  <a:lnTo>
                    <a:pt x="229" y="549"/>
                  </a:lnTo>
                  <a:lnTo>
                    <a:pt x="263" y="544"/>
                  </a:lnTo>
                  <a:lnTo>
                    <a:pt x="299" y="542"/>
                  </a:lnTo>
                  <a:lnTo>
                    <a:pt x="335" y="540"/>
                  </a:lnTo>
                  <a:lnTo>
                    <a:pt x="369" y="539"/>
                  </a:lnTo>
                  <a:lnTo>
                    <a:pt x="399" y="539"/>
                  </a:lnTo>
                  <a:lnTo>
                    <a:pt x="424" y="539"/>
                  </a:lnTo>
                  <a:close/>
                  <a:moveTo>
                    <a:pt x="424" y="0"/>
                  </a:moveTo>
                  <a:lnTo>
                    <a:pt x="462" y="4"/>
                  </a:lnTo>
                  <a:lnTo>
                    <a:pt x="498" y="12"/>
                  </a:lnTo>
                  <a:lnTo>
                    <a:pt x="531" y="27"/>
                  </a:lnTo>
                  <a:lnTo>
                    <a:pt x="562" y="46"/>
                  </a:lnTo>
                  <a:lnTo>
                    <a:pt x="589" y="69"/>
                  </a:lnTo>
                  <a:lnTo>
                    <a:pt x="613" y="97"/>
                  </a:lnTo>
                  <a:lnTo>
                    <a:pt x="633" y="128"/>
                  </a:lnTo>
                  <a:lnTo>
                    <a:pt x="646" y="161"/>
                  </a:lnTo>
                  <a:lnTo>
                    <a:pt x="656" y="198"/>
                  </a:lnTo>
                  <a:lnTo>
                    <a:pt x="659" y="236"/>
                  </a:lnTo>
                  <a:lnTo>
                    <a:pt x="657" y="274"/>
                  </a:lnTo>
                  <a:lnTo>
                    <a:pt x="648" y="311"/>
                  </a:lnTo>
                  <a:lnTo>
                    <a:pt x="634" y="346"/>
                  </a:lnTo>
                  <a:lnTo>
                    <a:pt x="615" y="377"/>
                  </a:lnTo>
                  <a:lnTo>
                    <a:pt x="592" y="405"/>
                  </a:lnTo>
                  <a:lnTo>
                    <a:pt x="564" y="428"/>
                  </a:lnTo>
                  <a:lnTo>
                    <a:pt x="532" y="448"/>
                  </a:lnTo>
                  <a:lnTo>
                    <a:pt x="499" y="463"/>
                  </a:lnTo>
                  <a:lnTo>
                    <a:pt x="462" y="473"/>
                  </a:lnTo>
                  <a:lnTo>
                    <a:pt x="424" y="476"/>
                  </a:lnTo>
                  <a:lnTo>
                    <a:pt x="385" y="473"/>
                  </a:lnTo>
                  <a:lnTo>
                    <a:pt x="349" y="463"/>
                  </a:lnTo>
                  <a:lnTo>
                    <a:pt x="315" y="448"/>
                  </a:lnTo>
                  <a:lnTo>
                    <a:pt x="283" y="428"/>
                  </a:lnTo>
                  <a:lnTo>
                    <a:pt x="256" y="405"/>
                  </a:lnTo>
                  <a:lnTo>
                    <a:pt x="232" y="377"/>
                  </a:lnTo>
                  <a:lnTo>
                    <a:pt x="213" y="346"/>
                  </a:lnTo>
                  <a:lnTo>
                    <a:pt x="200" y="311"/>
                  </a:lnTo>
                  <a:lnTo>
                    <a:pt x="190" y="274"/>
                  </a:lnTo>
                  <a:lnTo>
                    <a:pt x="188" y="236"/>
                  </a:lnTo>
                  <a:lnTo>
                    <a:pt x="191" y="198"/>
                  </a:lnTo>
                  <a:lnTo>
                    <a:pt x="201" y="161"/>
                  </a:lnTo>
                  <a:lnTo>
                    <a:pt x="214" y="128"/>
                  </a:lnTo>
                  <a:lnTo>
                    <a:pt x="235" y="97"/>
                  </a:lnTo>
                  <a:lnTo>
                    <a:pt x="258" y="69"/>
                  </a:lnTo>
                  <a:lnTo>
                    <a:pt x="285" y="46"/>
                  </a:lnTo>
                  <a:lnTo>
                    <a:pt x="316" y="27"/>
                  </a:lnTo>
                  <a:lnTo>
                    <a:pt x="350" y="12"/>
                  </a:lnTo>
                  <a:lnTo>
                    <a:pt x="386" y="4"/>
                  </a:lnTo>
                  <a:lnTo>
                    <a:pt x="42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11" name="Straight Arrow Connector 10"/>
          <p:cNvCxnSpPr/>
          <p:nvPr/>
        </p:nvCxnSpPr>
        <p:spPr bwMode="auto">
          <a:xfrm flipV="1">
            <a:off x="8373865" y="3843810"/>
            <a:ext cx="958149" cy="336935"/>
          </a:xfrm>
          <a:prstGeom prst="straightConnector1">
            <a:avLst/>
          </a:prstGeom>
          <a:noFill/>
          <a:ln w="15875" cap="flat" cmpd="sng" algn="ctr">
            <a:solidFill>
              <a:schemeClr val="tx1"/>
            </a:solidFill>
            <a:prstDash val="sysDot"/>
            <a:round/>
            <a:headEnd type="none" w="med" len="med"/>
            <a:tailEnd type="triangle" w="med" len="lg"/>
          </a:ln>
          <a:effectLst/>
        </p:spPr>
      </p:cxnSp>
      <p:cxnSp>
        <p:nvCxnSpPr>
          <p:cNvPr id="50" name="Straight Arrow Connector 49"/>
          <p:cNvCxnSpPr/>
          <p:nvPr/>
        </p:nvCxnSpPr>
        <p:spPr bwMode="auto">
          <a:xfrm flipV="1">
            <a:off x="8373865" y="4358982"/>
            <a:ext cx="1327085" cy="24061"/>
          </a:xfrm>
          <a:prstGeom prst="straightConnector1">
            <a:avLst/>
          </a:prstGeom>
          <a:noFill/>
          <a:ln w="15875" cap="flat" cmpd="sng" algn="ctr">
            <a:solidFill>
              <a:schemeClr val="tx1"/>
            </a:solidFill>
            <a:prstDash val="sysDot"/>
            <a:round/>
            <a:headEnd type="none" w="med" len="med"/>
            <a:tailEnd type="triangle" w="med" len="lg"/>
          </a:ln>
          <a:effectLst/>
        </p:spPr>
      </p:cxnSp>
      <p:grpSp>
        <p:nvGrpSpPr>
          <p:cNvPr id="58" name="Group 57"/>
          <p:cNvGrpSpPr>
            <a:grpSpLocks noChangeAspect="1"/>
          </p:cNvGrpSpPr>
          <p:nvPr/>
        </p:nvGrpSpPr>
        <p:grpSpPr>
          <a:xfrm>
            <a:off x="9429770" y="3226612"/>
            <a:ext cx="1583240" cy="1404553"/>
            <a:chOff x="5713413" y="5054600"/>
            <a:chExt cx="604838" cy="536575"/>
          </a:xfrm>
        </p:grpSpPr>
        <p:sp>
          <p:nvSpPr>
            <p:cNvPr id="59" name="Freeform 33"/>
            <p:cNvSpPr>
              <a:spLocks/>
            </p:cNvSpPr>
            <p:nvPr/>
          </p:nvSpPr>
          <p:spPr bwMode="auto">
            <a:xfrm>
              <a:off x="5713413" y="5054600"/>
              <a:ext cx="604838" cy="536575"/>
            </a:xfrm>
            <a:custGeom>
              <a:avLst/>
              <a:gdLst>
                <a:gd name="T0" fmla="*/ 1459 w 2670"/>
                <a:gd name="T1" fmla="*/ 3 h 2364"/>
                <a:gd name="T2" fmla="*/ 1552 w 2670"/>
                <a:gd name="T3" fmla="*/ 46 h 2364"/>
                <a:gd name="T4" fmla="*/ 1610 w 2670"/>
                <a:gd name="T5" fmla="*/ 129 h 2364"/>
                <a:gd name="T6" fmla="*/ 1623 w 2670"/>
                <a:gd name="T7" fmla="*/ 396 h 2364"/>
                <a:gd name="T8" fmla="*/ 2522 w 2670"/>
                <a:gd name="T9" fmla="*/ 407 h 2364"/>
                <a:gd name="T10" fmla="*/ 2606 w 2670"/>
                <a:gd name="T11" fmla="*/ 459 h 2364"/>
                <a:gd name="T12" fmla="*/ 2659 w 2670"/>
                <a:gd name="T13" fmla="*/ 544 h 2364"/>
                <a:gd name="T14" fmla="*/ 2670 w 2670"/>
                <a:gd name="T15" fmla="*/ 1344 h 2364"/>
                <a:gd name="T16" fmla="*/ 2645 w 2670"/>
                <a:gd name="T17" fmla="*/ 1443 h 2364"/>
                <a:gd name="T18" fmla="*/ 2581 w 2670"/>
                <a:gd name="T19" fmla="*/ 1519 h 2364"/>
                <a:gd name="T20" fmla="*/ 2488 w 2670"/>
                <a:gd name="T21" fmla="*/ 1558 h 2364"/>
                <a:gd name="T22" fmla="*/ 2250 w 2670"/>
                <a:gd name="T23" fmla="*/ 1582 h 2364"/>
                <a:gd name="T24" fmla="*/ 2284 w 2670"/>
                <a:gd name="T25" fmla="*/ 1662 h 2364"/>
                <a:gd name="T26" fmla="*/ 2276 w 2670"/>
                <a:gd name="T27" fmla="*/ 1741 h 2364"/>
                <a:gd name="T28" fmla="*/ 2224 w 2670"/>
                <a:gd name="T29" fmla="*/ 1793 h 2364"/>
                <a:gd name="T30" fmla="*/ 1691 w 2670"/>
                <a:gd name="T31" fmla="*/ 1804 h 2364"/>
                <a:gd name="T32" fmla="*/ 1698 w 2670"/>
                <a:gd name="T33" fmla="*/ 2038 h 2364"/>
                <a:gd name="T34" fmla="*/ 1658 w 2670"/>
                <a:gd name="T35" fmla="*/ 2117 h 2364"/>
                <a:gd name="T36" fmla="*/ 1634 w 2670"/>
                <a:gd name="T37" fmla="*/ 2219 h 2364"/>
                <a:gd name="T38" fmla="*/ 1596 w 2670"/>
                <a:gd name="T39" fmla="*/ 2302 h 2364"/>
                <a:gd name="T40" fmla="*/ 1523 w 2670"/>
                <a:gd name="T41" fmla="*/ 2352 h 2364"/>
                <a:gd name="T42" fmla="*/ 1029 w 2670"/>
                <a:gd name="T43" fmla="*/ 2364 h 2364"/>
                <a:gd name="T44" fmla="*/ 940 w 2670"/>
                <a:gd name="T45" fmla="*/ 2340 h 2364"/>
                <a:gd name="T46" fmla="*/ 877 w 2670"/>
                <a:gd name="T47" fmla="*/ 2276 h 2364"/>
                <a:gd name="T48" fmla="*/ 854 w 2670"/>
                <a:gd name="T49" fmla="*/ 2188 h 2364"/>
                <a:gd name="T50" fmla="*/ 816 w 2670"/>
                <a:gd name="T51" fmla="*/ 2093 h 2364"/>
                <a:gd name="T52" fmla="*/ 788 w 2670"/>
                <a:gd name="T53" fmla="*/ 2008 h 2364"/>
                <a:gd name="T54" fmla="*/ 823 w 2670"/>
                <a:gd name="T55" fmla="*/ 1512 h 2364"/>
                <a:gd name="T56" fmla="*/ 859 w 2670"/>
                <a:gd name="T57" fmla="*/ 1420 h 2364"/>
                <a:gd name="T58" fmla="*/ 917 w 2670"/>
                <a:gd name="T59" fmla="*/ 1355 h 2364"/>
                <a:gd name="T60" fmla="*/ 987 w 2670"/>
                <a:gd name="T61" fmla="*/ 1314 h 2364"/>
                <a:gd name="T62" fmla="*/ 947 w 2670"/>
                <a:gd name="T63" fmla="*/ 1206 h 2364"/>
                <a:gd name="T64" fmla="*/ 795 w 2670"/>
                <a:gd name="T65" fmla="*/ 1382 h 2364"/>
                <a:gd name="T66" fmla="*/ 761 w 2670"/>
                <a:gd name="T67" fmla="*/ 1468 h 2364"/>
                <a:gd name="T68" fmla="*/ 739 w 2670"/>
                <a:gd name="T69" fmla="*/ 1554 h 2364"/>
                <a:gd name="T70" fmla="*/ 703 w 2670"/>
                <a:gd name="T71" fmla="*/ 1631 h 2364"/>
                <a:gd name="T72" fmla="*/ 634 w 2670"/>
                <a:gd name="T73" fmla="*/ 1678 h 2364"/>
                <a:gd name="T74" fmla="*/ 219 w 2670"/>
                <a:gd name="T75" fmla="*/ 1689 h 2364"/>
                <a:gd name="T76" fmla="*/ 136 w 2670"/>
                <a:gd name="T77" fmla="*/ 1667 h 2364"/>
                <a:gd name="T78" fmla="*/ 77 w 2670"/>
                <a:gd name="T79" fmla="*/ 1608 h 2364"/>
                <a:gd name="T80" fmla="*/ 54 w 2670"/>
                <a:gd name="T81" fmla="*/ 1524 h 2364"/>
                <a:gd name="T82" fmla="*/ 18 w 2670"/>
                <a:gd name="T83" fmla="*/ 1441 h 2364"/>
                <a:gd name="T84" fmla="*/ 0 w 2670"/>
                <a:gd name="T85" fmla="*/ 1349 h 2364"/>
                <a:gd name="T86" fmla="*/ 40 w 2670"/>
                <a:gd name="T87" fmla="*/ 924 h 2364"/>
                <a:gd name="T88" fmla="*/ 89 w 2670"/>
                <a:gd name="T89" fmla="*/ 844 h 2364"/>
                <a:gd name="T90" fmla="*/ 156 w 2670"/>
                <a:gd name="T91" fmla="*/ 793 h 2364"/>
                <a:gd name="T92" fmla="*/ 128 w 2670"/>
                <a:gd name="T93" fmla="*/ 700 h 2364"/>
                <a:gd name="T94" fmla="*/ 140 w 2670"/>
                <a:gd name="T95" fmla="*/ 584 h 2364"/>
                <a:gd name="T96" fmla="*/ 202 w 2670"/>
                <a:gd name="T97" fmla="*/ 482 h 2364"/>
                <a:gd name="T98" fmla="*/ 301 w 2670"/>
                <a:gd name="T99" fmla="*/ 415 h 2364"/>
                <a:gd name="T100" fmla="*/ 303 w 2670"/>
                <a:gd name="T101" fmla="*/ 163 h 2364"/>
                <a:gd name="T102" fmla="*/ 347 w 2670"/>
                <a:gd name="T103" fmla="*/ 71 h 2364"/>
                <a:gd name="T104" fmla="*/ 429 w 2670"/>
                <a:gd name="T105" fmla="*/ 11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0" h="2364">
                  <a:moveTo>
                    <a:pt x="499" y="0"/>
                  </a:moveTo>
                  <a:lnTo>
                    <a:pt x="1423" y="0"/>
                  </a:lnTo>
                  <a:lnTo>
                    <a:pt x="1459" y="3"/>
                  </a:lnTo>
                  <a:lnTo>
                    <a:pt x="1493" y="11"/>
                  </a:lnTo>
                  <a:lnTo>
                    <a:pt x="1523" y="26"/>
                  </a:lnTo>
                  <a:lnTo>
                    <a:pt x="1552" y="46"/>
                  </a:lnTo>
                  <a:lnTo>
                    <a:pt x="1575" y="71"/>
                  </a:lnTo>
                  <a:lnTo>
                    <a:pt x="1595" y="98"/>
                  </a:lnTo>
                  <a:lnTo>
                    <a:pt x="1610" y="129"/>
                  </a:lnTo>
                  <a:lnTo>
                    <a:pt x="1620" y="163"/>
                  </a:lnTo>
                  <a:lnTo>
                    <a:pt x="1623" y="198"/>
                  </a:lnTo>
                  <a:lnTo>
                    <a:pt x="1623" y="396"/>
                  </a:lnTo>
                  <a:lnTo>
                    <a:pt x="2453" y="396"/>
                  </a:lnTo>
                  <a:lnTo>
                    <a:pt x="2488" y="399"/>
                  </a:lnTo>
                  <a:lnTo>
                    <a:pt x="2522" y="407"/>
                  </a:lnTo>
                  <a:lnTo>
                    <a:pt x="2552" y="420"/>
                  </a:lnTo>
                  <a:lnTo>
                    <a:pt x="2581" y="437"/>
                  </a:lnTo>
                  <a:lnTo>
                    <a:pt x="2606" y="459"/>
                  </a:lnTo>
                  <a:lnTo>
                    <a:pt x="2628" y="485"/>
                  </a:lnTo>
                  <a:lnTo>
                    <a:pt x="2645" y="513"/>
                  </a:lnTo>
                  <a:lnTo>
                    <a:pt x="2659" y="544"/>
                  </a:lnTo>
                  <a:lnTo>
                    <a:pt x="2667" y="578"/>
                  </a:lnTo>
                  <a:lnTo>
                    <a:pt x="2670" y="613"/>
                  </a:lnTo>
                  <a:lnTo>
                    <a:pt x="2670" y="1344"/>
                  </a:lnTo>
                  <a:lnTo>
                    <a:pt x="2667" y="1378"/>
                  </a:lnTo>
                  <a:lnTo>
                    <a:pt x="2659" y="1412"/>
                  </a:lnTo>
                  <a:lnTo>
                    <a:pt x="2645" y="1443"/>
                  </a:lnTo>
                  <a:lnTo>
                    <a:pt x="2628" y="1471"/>
                  </a:lnTo>
                  <a:lnTo>
                    <a:pt x="2606" y="1497"/>
                  </a:lnTo>
                  <a:lnTo>
                    <a:pt x="2581" y="1519"/>
                  </a:lnTo>
                  <a:lnTo>
                    <a:pt x="2552" y="1537"/>
                  </a:lnTo>
                  <a:lnTo>
                    <a:pt x="2522" y="1550"/>
                  </a:lnTo>
                  <a:lnTo>
                    <a:pt x="2488" y="1558"/>
                  </a:lnTo>
                  <a:lnTo>
                    <a:pt x="2453" y="1560"/>
                  </a:lnTo>
                  <a:lnTo>
                    <a:pt x="2231" y="1560"/>
                  </a:lnTo>
                  <a:lnTo>
                    <a:pt x="2250" y="1582"/>
                  </a:lnTo>
                  <a:lnTo>
                    <a:pt x="2265" y="1607"/>
                  </a:lnTo>
                  <a:lnTo>
                    <a:pt x="2277" y="1633"/>
                  </a:lnTo>
                  <a:lnTo>
                    <a:pt x="2284" y="1662"/>
                  </a:lnTo>
                  <a:lnTo>
                    <a:pt x="2287" y="1692"/>
                  </a:lnTo>
                  <a:lnTo>
                    <a:pt x="2284" y="1718"/>
                  </a:lnTo>
                  <a:lnTo>
                    <a:pt x="2276" y="1741"/>
                  </a:lnTo>
                  <a:lnTo>
                    <a:pt x="2262" y="1762"/>
                  </a:lnTo>
                  <a:lnTo>
                    <a:pt x="2245" y="1780"/>
                  </a:lnTo>
                  <a:lnTo>
                    <a:pt x="2224" y="1793"/>
                  </a:lnTo>
                  <a:lnTo>
                    <a:pt x="2201" y="1801"/>
                  </a:lnTo>
                  <a:lnTo>
                    <a:pt x="2174" y="1804"/>
                  </a:lnTo>
                  <a:lnTo>
                    <a:pt x="1691" y="1804"/>
                  </a:lnTo>
                  <a:lnTo>
                    <a:pt x="1703" y="1977"/>
                  </a:lnTo>
                  <a:lnTo>
                    <a:pt x="1703" y="2008"/>
                  </a:lnTo>
                  <a:lnTo>
                    <a:pt x="1698" y="2038"/>
                  </a:lnTo>
                  <a:lnTo>
                    <a:pt x="1688" y="2066"/>
                  </a:lnTo>
                  <a:lnTo>
                    <a:pt x="1674" y="2093"/>
                  </a:lnTo>
                  <a:lnTo>
                    <a:pt x="1658" y="2117"/>
                  </a:lnTo>
                  <a:lnTo>
                    <a:pt x="1638" y="2138"/>
                  </a:lnTo>
                  <a:lnTo>
                    <a:pt x="1638" y="2188"/>
                  </a:lnTo>
                  <a:lnTo>
                    <a:pt x="1634" y="2219"/>
                  </a:lnTo>
                  <a:lnTo>
                    <a:pt x="1627" y="2249"/>
                  </a:lnTo>
                  <a:lnTo>
                    <a:pt x="1613" y="2276"/>
                  </a:lnTo>
                  <a:lnTo>
                    <a:pt x="1596" y="2302"/>
                  </a:lnTo>
                  <a:lnTo>
                    <a:pt x="1575" y="2323"/>
                  </a:lnTo>
                  <a:lnTo>
                    <a:pt x="1551" y="2340"/>
                  </a:lnTo>
                  <a:lnTo>
                    <a:pt x="1523" y="2352"/>
                  </a:lnTo>
                  <a:lnTo>
                    <a:pt x="1493" y="2361"/>
                  </a:lnTo>
                  <a:lnTo>
                    <a:pt x="1462" y="2364"/>
                  </a:lnTo>
                  <a:lnTo>
                    <a:pt x="1029" y="2364"/>
                  </a:lnTo>
                  <a:lnTo>
                    <a:pt x="997" y="2361"/>
                  </a:lnTo>
                  <a:lnTo>
                    <a:pt x="968" y="2352"/>
                  </a:lnTo>
                  <a:lnTo>
                    <a:pt x="940" y="2340"/>
                  </a:lnTo>
                  <a:lnTo>
                    <a:pt x="916" y="2323"/>
                  </a:lnTo>
                  <a:lnTo>
                    <a:pt x="895" y="2302"/>
                  </a:lnTo>
                  <a:lnTo>
                    <a:pt x="877" y="2276"/>
                  </a:lnTo>
                  <a:lnTo>
                    <a:pt x="864" y="2249"/>
                  </a:lnTo>
                  <a:lnTo>
                    <a:pt x="856" y="2219"/>
                  </a:lnTo>
                  <a:lnTo>
                    <a:pt x="854" y="2188"/>
                  </a:lnTo>
                  <a:lnTo>
                    <a:pt x="854" y="2139"/>
                  </a:lnTo>
                  <a:lnTo>
                    <a:pt x="833" y="2117"/>
                  </a:lnTo>
                  <a:lnTo>
                    <a:pt x="816" y="2093"/>
                  </a:lnTo>
                  <a:lnTo>
                    <a:pt x="803" y="2066"/>
                  </a:lnTo>
                  <a:lnTo>
                    <a:pt x="793" y="2038"/>
                  </a:lnTo>
                  <a:lnTo>
                    <a:pt x="788" y="2008"/>
                  </a:lnTo>
                  <a:lnTo>
                    <a:pt x="788" y="1977"/>
                  </a:lnTo>
                  <a:lnTo>
                    <a:pt x="818" y="1549"/>
                  </a:lnTo>
                  <a:lnTo>
                    <a:pt x="823" y="1512"/>
                  </a:lnTo>
                  <a:lnTo>
                    <a:pt x="833" y="1478"/>
                  </a:lnTo>
                  <a:lnTo>
                    <a:pt x="844" y="1448"/>
                  </a:lnTo>
                  <a:lnTo>
                    <a:pt x="859" y="1420"/>
                  </a:lnTo>
                  <a:lnTo>
                    <a:pt x="877" y="1395"/>
                  </a:lnTo>
                  <a:lnTo>
                    <a:pt x="896" y="1374"/>
                  </a:lnTo>
                  <a:lnTo>
                    <a:pt x="917" y="1355"/>
                  </a:lnTo>
                  <a:lnTo>
                    <a:pt x="940" y="1339"/>
                  </a:lnTo>
                  <a:lnTo>
                    <a:pt x="964" y="1326"/>
                  </a:lnTo>
                  <a:lnTo>
                    <a:pt x="987" y="1314"/>
                  </a:lnTo>
                  <a:lnTo>
                    <a:pt x="969" y="1280"/>
                  </a:lnTo>
                  <a:lnTo>
                    <a:pt x="955" y="1244"/>
                  </a:lnTo>
                  <a:lnTo>
                    <a:pt x="947" y="1206"/>
                  </a:lnTo>
                  <a:lnTo>
                    <a:pt x="785" y="1206"/>
                  </a:lnTo>
                  <a:lnTo>
                    <a:pt x="796" y="1349"/>
                  </a:lnTo>
                  <a:lnTo>
                    <a:pt x="795" y="1382"/>
                  </a:lnTo>
                  <a:lnTo>
                    <a:pt x="788" y="1412"/>
                  </a:lnTo>
                  <a:lnTo>
                    <a:pt x="777" y="1441"/>
                  </a:lnTo>
                  <a:lnTo>
                    <a:pt x="761" y="1468"/>
                  </a:lnTo>
                  <a:lnTo>
                    <a:pt x="741" y="1491"/>
                  </a:lnTo>
                  <a:lnTo>
                    <a:pt x="741" y="1524"/>
                  </a:lnTo>
                  <a:lnTo>
                    <a:pt x="739" y="1554"/>
                  </a:lnTo>
                  <a:lnTo>
                    <a:pt x="731" y="1581"/>
                  </a:lnTo>
                  <a:lnTo>
                    <a:pt x="718" y="1608"/>
                  </a:lnTo>
                  <a:lnTo>
                    <a:pt x="703" y="1631"/>
                  </a:lnTo>
                  <a:lnTo>
                    <a:pt x="683" y="1650"/>
                  </a:lnTo>
                  <a:lnTo>
                    <a:pt x="659" y="1667"/>
                  </a:lnTo>
                  <a:lnTo>
                    <a:pt x="634" y="1678"/>
                  </a:lnTo>
                  <a:lnTo>
                    <a:pt x="606" y="1687"/>
                  </a:lnTo>
                  <a:lnTo>
                    <a:pt x="577" y="1689"/>
                  </a:lnTo>
                  <a:lnTo>
                    <a:pt x="219" y="1689"/>
                  </a:lnTo>
                  <a:lnTo>
                    <a:pt x="189" y="1687"/>
                  </a:lnTo>
                  <a:lnTo>
                    <a:pt x="162" y="1678"/>
                  </a:lnTo>
                  <a:lnTo>
                    <a:pt x="136" y="1667"/>
                  </a:lnTo>
                  <a:lnTo>
                    <a:pt x="113" y="1650"/>
                  </a:lnTo>
                  <a:lnTo>
                    <a:pt x="93" y="1631"/>
                  </a:lnTo>
                  <a:lnTo>
                    <a:pt x="77" y="1608"/>
                  </a:lnTo>
                  <a:lnTo>
                    <a:pt x="65" y="1581"/>
                  </a:lnTo>
                  <a:lnTo>
                    <a:pt x="57" y="1554"/>
                  </a:lnTo>
                  <a:lnTo>
                    <a:pt x="54" y="1524"/>
                  </a:lnTo>
                  <a:lnTo>
                    <a:pt x="54" y="1491"/>
                  </a:lnTo>
                  <a:lnTo>
                    <a:pt x="34" y="1468"/>
                  </a:lnTo>
                  <a:lnTo>
                    <a:pt x="18" y="1441"/>
                  </a:lnTo>
                  <a:lnTo>
                    <a:pt x="8" y="1412"/>
                  </a:lnTo>
                  <a:lnTo>
                    <a:pt x="1" y="1382"/>
                  </a:lnTo>
                  <a:lnTo>
                    <a:pt x="0" y="1349"/>
                  </a:lnTo>
                  <a:lnTo>
                    <a:pt x="25" y="995"/>
                  </a:lnTo>
                  <a:lnTo>
                    <a:pt x="31" y="958"/>
                  </a:lnTo>
                  <a:lnTo>
                    <a:pt x="40" y="924"/>
                  </a:lnTo>
                  <a:lnTo>
                    <a:pt x="54" y="894"/>
                  </a:lnTo>
                  <a:lnTo>
                    <a:pt x="70" y="867"/>
                  </a:lnTo>
                  <a:lnTo>
                    <a:pt x="89" y="844"/>
                  </a:lnTo>
                  <a:lnTo>
                    <a:pt x="110" y="824"/>
                  </a:lnTo>
                  <a:lnTo>
                    <a:pt x="133" y="807"/>
                  </a:lnTo>
                  <a:lnTo>
                    <a:pt x="156" y="793"/>
                  </a:lnTo>
                  <a:lnTo>
                    <a:pt x="144" y="764"/>
                  </a:lnTo>
                  <a:lnTo>
                    <a:pt x="134" y="733"/>
                  </a:lnTo>
                  <a:lnTo>
                    <a:pt x="128" y="700"/>
                  </a:lnTo>
                  <a:lnTo>
                    <a:pt x="126" y="666"/>
                  </a:lnTo>
                  <a:lnTo>
                    <a:pt x="130" y="624"/>
                  </a:lnTo>
                  <a:lnTo>
                    <a:pt x="140" y="584"/>
                  </a:lnTo>
                  <a:lnTo>
                    <a:pt x="155" y="547"/>
                  </a:lnTo>
                  <a:lnTo>
                    <a:pt x="177" y="512"/>
                  </a:lnTo>
                  <a:lnTo>
                    <a:pt x="202" y="482"/>
                  </a:lnTo>
                  <a:lnTo>
                    <a:pt x="231" y="455"/>
                  </a:lnTo>
                  <a:lnTo>
                    <a:pt x="265" y="432"/>
                  </a:lnTo>
                  <a:lnTo>
                    <a:pt x="301" y="415"/>
                  </a:lnTo>
                  <a:lnTo>
                    <a:pt x="299" y="398"/>
                  </a:lnTo>
                  <a:lnTo>
                    <a:pt x="299" y="198"/>
                  </a:lnTo>
                  <a:lnTo>
                    <a:pt x="303" y="163"/>
                  </a:lnTo>
                  <a:lnTo>
                    <a:pt x="312" y="129"/>
                  </a:lnTo>
                  <a:lnTo>
                    <a:pt x="327" y="98"/>
                  </a:lnTo>
                  <a:lnTo>
                    <a:pt x="347" y="71"/>
                  </a:lnTo>
                  <a:lnTo>
                    <a:pt x="371" y="46"/>
                  </a:lnTo>
                  <a:lnTo>
                    <a:pt x="398" y="26"/>
                  </a:lnTo>
                  <a:lnTo>
                    <a:pt x="429" y="11"/>
                  </a:lnTo>
                  <a:lnTo>
                    <a:pt x="463" y="3"/>
                  </a:lnTo>
                  <a:lnTo>
                    <a:pt x="499" y="0"/>
                  </a:lnTo>
                  <a:close/>
                </a:path>
              </a:pathLst>
            </a:custGeom>
            <a:solidFill>
              <a:srgbClr val="22A4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34"/>
            <p:cNvSpPr>
              <a:spLocks noEditPoints="1"/>
            </p:cNvSpPr>
            <p:nvPr/>
          </p:nvSpPr>
          <p:spPr bwMode="auto">
            <a:xfrm>
              <a:off x="5805488" y="5080000"/>
              <a:ext cx="487363" cy="358775"/>
            </a:xfrm>
            <a:custGeom>
              <a:avLst/>
              <a:gdLst>
                <a:gd name="T0" fmla="*/ 1623 w 2146"/>
                <a:gd name="T1" fmla="*/ 1510 h 1580"/>
                <a:gd name="T2" fmla="*/ 1728 w 2146"/>
                <a:gd name="T3" fmla="*/ 1520 h 1580"/>
                <a:gd name="T4" fmla="*/ 1760 w 2146"/>
                <a:gd name="T5" fmla="*/ 1561 h 1580"/>
                <a:gd name="T6" fmla="*/ 1269 w 2146"/>
                <a:gd name="T7" fmla="*/ 1512 h 1580"/>
                <a:gd name="T8" fmla="*/ 1275 w 2146"/>
                <a:gd name="T9" fmla="*/ 1510 h 1580"/>
                <a:gd name="T10" fmla="*/ 433 w 2146"/>
                <a:gd name="T11" fmla="*/ 838 h 1580"/>
                <a:gd name="T12" fmla="*/ 561 w 2146"/>
                <a:gd name="T13" fmla="*/ 904 h 1580"/>
                <a:gd name="T14" fmla="*/ 368 w 2146"/>
                <a:gd name="T15" fmla="*/ 982 h 1580"/>
                <a:gd name="T16" fmla="*/ 372 w 2146"/>
                <a:gd name="T17" fmla="*/ 925 h 1580"/>
                <a:gd name="T18" fmla="*/ 433 w 2146"/>
                <a:gd name="T19" fmla="*/ 838 h 1580"/>
                <a:gd name="T20" fmla="*/ 710 w 2146"/>
                <a:gd name="T21" fmla="*/ 760 h 1580"/>
                <a:gd name="T22" fmla="*/ 340 w 2146"/>
                <a:gd name="T23" fmla="*/ 781 h 1580"/>
                <a:gd name="T24" fmla="*/ 281 w 2146"/>
                <a:gd name="T25" fmla="*/ 710 h 1580"/>
                <a:gd name="T26" fmla="*/ 230 w 2146"/>
                <a:gd name="T27" fmla="*/ 671 h 1580"/>
                <a:gd name="T28" fmla="*/ 1013 w 2146"/>
                <a:gd name="T29" fmla="*/ 396 h 1580"/>
                <a:gd name="T30" fmla="*/ 1546 w 2146"/>
                <a:gd name="T31" fmla="*/ 396 h 1580"/>
                <a:gd name="T32" fmla="*/ 2041 w 2146"/>
                <a:gd name="T33" fmla="*/ 396 h 1580"/>
                <a:gd name="T34" fmla="*/ 2107 w 2146"/>
                <a:gd name="T35" fmla="*/ 419 h 1580"/>
                <a:gd name="T36" fmla="*/ 2142 w 2146"/>
                <a:gd name="T37" fmla="*/ 476 h 1580"/>
                <a:gd name="T38" fmla="*/ 2146 w 2146"/>
                <a:gd name="T39" fmla="*/ 715 h 1580"/>
                <a:gd name="T40" fmla="*/ 2146 w 2146"/>
                <a:gd name="T41" fmla="*/ 1017 h 1580"/>
                <a:gd name="T42" fmla="*/ 2142 w 2146"/>
                <a:gd name="T43" fmla="*/ 1256 h 1580"/>
                <a:gd name="T44" fmla="*/ 2107 w 2146"/>
                <a:gd name="T45" fmla="*/ 1313 h 1580"/>
                <a:gd name="T46" fmla="*/ 2041 w 2146"/>
                <a:gd name="T47" fmla="*/ 1336 h 1580"/>
                <a:gd name="T48" fmla="*/ 1217 w 2146"/>
                <a:gd name="T49" fmla="*/ 1284 h 1580"/>
                <a:gd name="T50" fmla="*/ 1148 w 2146"/>
                <a:gd name="T51" fmla="*/ 1225 h 1580"/>
                <a:gd name="T52" fmla="*/ 1093 w 2146"/>
                <a:gd name="T53" fmla="*/ 1197 h 1580"/>
                <a:gd name="T54" fmla="*/ 927 w 2146"/>
                <a:gd name="T55" fmla="*/ 501 h 1580"/>
                <a:gd name="T56" fmla="*/ 864 w 2146"/>
                <a:gd name="T57" fmla="*/ 736 h 1580"/>
                <a:gd name="T58" fmla="*/ 823 w 2146"/>
                <a:gd name="T59" fmla="*/ 735 h 1580"/>
                <a:gd name="T60" fmla="*/ 823 w 2146"/>
                <a:gd name="T61" fmla="*/ 501 h 1580"/>
                <a:gd name="T62" fmla="*/ 845 w 2146"/>
                <a:gd name="T63" fmla="*/ 435 h 1580"/>
                <a:gd name="T64" fmla="*/ 903 w 2146"/>
                <a:gd name="T65" fmla="*/ 399 h 1580"/>
                <a:gd name="T66" fmla="*/ 284 w 2146"/>
                <a:gd name="T67" fmla="*/ 0 h 1580"/>
                <a:gd name="T68" fmla="*/ 447 w 2146"/>
                <a:gd name="T69" fmla="*/ 0 h 1580"/>
                <a:gd name="T70" fmla="*/ 704 w 2146"/>
                <a:gd name="T71" fmla="*/ 0 h 1580"/>
                <a:gd name="T72" fmla="*/ 875 w 2146"/>
                <a:gd name="T73" fmla="*/ 0 h 1580"/>
                <a:gd name="T74" fmla="*/ 1055 w 2146"/>
                <a:gd name="T75" fmla="*/ 11 h 1580"/>
                <a:gd name="T76" fmla="*/ 1095 w 2146"/>
                <a:gd name="T77" fmla="*/ 63 h 1580"/>
                <a:gd name="T78" fmla="*/ 1098 w 2146"/>
                <a:gd name="T79" fmla="*/ 221 h 1580"/>
                <a:gd name="T80" fmla="*/ 1011 w 2146"/>
                <a:gd name="T81" fmla="*/ 86 h 1580"/>
                <a:gd name="T82" fmla="*/ 59 w 2146"/>
                <a:gd name="T83" fmla="*/ 296 h 1580"/>
                <a:gd name="T84" fmla="*/ 0 w 2146"/>
                <a:gd name="T85" fmla="*/ 86 h 1580"/>
                <a:gd name="T86" fmla="*/ 25 w 2146"/>
                <a:gd name="T87" fmla="*/ 25 h 1580"/>
                <a:gd name="T88" fmla="*/ 87 w 2146"/>
                <a:gd name="T89" fmla="*/ 0 h 1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6" h="1580">
                  <a:moveTo>
                    <a:pt x="1345" y="1406"/>
                  </a:moveTo>
                  <a:lnTo>
                    <a:pt x="1623" y="1406"/>
                  </a:lnTo>
                  <a:lnTo>
                    <a:pt x="1623" y="1510"/>
                  </a:lnTo>
                  <a:lnTo>
                    <a:pt x="1692" y="1510"/>
                  </a:lnTo>
                  <a:lnTo>
                    <a:pt x="1711" y="1513"/>
                  </a:lnTo>
                  <a:lnTo>
                    <a:pt x="1728" y="1520"/>
                  </a:lnTo>
                  <a:lnTo>
                    <a:pt x="1742" y="1531"/>
                  </a:lnTo>
                  <a:lnTo>
                    <a:pt x="1753" y="1544"/>
                  </a:lnTo>
                  <a:lnTo>
                    <a:pt x="1760" y="1561"/>
                  </a:lnTo>
                  <a:lnTo>
                    <a:pt x="1762" y="1580"/>
                  </a:lnTo>
                  <a:lnTo>
                    <a:pt x="1273" y="1580"/>
                  </a:lnTo>
                  <a:lnTo>
                    <a:pt x="1269" y="1512"/>
                  </a:lnTo>
                  <a:lnTo>
                    <a:pt x="1271" y="1512"/>
                  </a:lnTo>
                  <a:lnTo>
                    <a:pt x="1273" y="1510"/>
                  </a:lnTo>
                  <a:lnTo>
                    <a:pt x="1275" y="1510"/>
                  </a:lnTo>
                  <a:lnTo>
                    <a:pt x="1345" y="1510"/>
                  </a:lnTo>
                  <a:lnTo>
                    <a:pt x="1345" y="1406"/>
                  </a:lnTo>
                  <a:close/>
                  <a:moveTo>
                    <a:pt x="433" y="838"/>
                  </a:moveTo>
                  <a:lnTo>
                    <a:pt x="606" y="838"/>
                  </a:lnTo>
                  <a:lnTo>
                    <a:pt x="582" y="869"/>
                  </a:lnTo>
                  <a:lnTo>
                    <a:pt x="561" y="904"/>
                  </a:lnTo>
                  <a:lnTo>
                    <a:pt x="545" y="942"/>
                  </a:lnTo>
                  <a:lnTo>
                    <a:pt x="535" y="982"/>
                  </a:lnTo>
                  <a:lnTo>
                    <a:pt x="368" y="982"/>
                  </a:lnTo>
                  <a:lnTo>
                    <a:pt x="364" y="927"/>
                  </a:lnTo>
                  <a:lnTo>
                    <a:pt x="368" y="926"/>
                  </a:lnTo>
                  <a:lnTo>
                    <a:pt x="372" y="925"/>
                  </a:lnTo>
                  <a:lnTo>
                    <a:pt x="375" y="924"/>
                  </a:lnTo>
                  <a:lnTo>
                    <a:pt x="433" y="924"/>
                  </a:lnTo>
                  <a:lnTo>
                    <a:pt x="433" y="838"/>
                  </a:lnTo>
                  <a:close/>
                  <a:moveTo>
                    <a:pt x="234" y="664"/>
                  </a:moveTo>
                  <a:lnTo>
                    <a:pt x="710" y="664"/>
                  </a:lnTo>
                  <a:lnTo>
                    <a:pt x="710" y="760"/>
                  </a:lnTo>
                  <a:lnTo>
                    <a:pt x="692" y="770"/>
                  </a:lnTo>
                  <a:lnTo>
                    <a:pt x="675" y="781"/>
                  </a:lnTo>
                  <a:lnTo>
                    <a:pt x="340" y="781"/>
                  </a:lnTo>
                  <a:lnTo>
                    <a:pt x="324" y="754"/>
                  </a:lnTo>
                  <a:lnTo>
                    <a:pt x="304" y="730"/>
                  </a:lnTo>
                  <a:lnTo>
                    <a:pt x="281" y="710"/>
                  </a:lnTo>
                  <a:lnTo>
                    <a:pt x="256" y="692"/>
                  </a:lnTo>
                  <a:lnTo>
                    <a:pt x="228" y="678"/>
                  </a:lnTo>
                  <a:lnTo>
                    <a:pt x="230" y="671"/>
                  </a:lnTo>
                  <a:lnTo>
                    <a:pt x="234" y="664"/>
                  </a:lnTo>
                  <a:close/>
                  <a:moveTo>
                    <a:pt x="927" y="396"/>
                  </a:moveTo>
                  <a:lnTo>
                    <a:pt x="1013" y="396"/>
                  </a:lnTo>
                  <a:lnTo>
                    <a:pt x="1091" y="396"/>
                  </a:lnTo>
                  <a:lnTo>
                    <a:pt x="1164" y="396"/>
                  </a:lnTo>
                  <a:lnTo>
                    <a:pt x="1546" y="396"/>
                  </a:lnTo>
                  <a:lnTo>
                    <a:pt x="1607" y="396"/>
                  </a:lnTo>
                  <a:lnTo>
                    <a:pt x="1669" y="396"/>
                  </a:lnTo>
                  <a:lnTo>
                    <a:pt x="2041" y="396"/>
                  </a:lnTo>
                  <a:lnTo>
                    <a:pt x="2065" y="399"/>
                  </a:lnTo>
                  <a:lnTo>
                    <a:pt x="2086" y="407"/>
                  </a:lnTo>
                  <a:lnTo>
                    <a:pt x="2107" y="419"/>
                  </a:lnTo>
                  <a:lnTo>
                    <a:pt x="2122" y="435"/>
                  </a:lnTo>
                  <a:lnTo>
                    <a:pt x="2135" y="455"/>
                  </a:lnTo>
                  <a:lnTo>
                    <a:pt x="2142" y="476"/>
                  </a:lnTo>
                  <a:lnTo>
                    <a:pt x="2146" y="501"/>
                  </a:lnTo>
                  <a:lnTo>
                    <a:pt x="2146" y="610"/>
                  </a:lnTo>
                  <a:lnTo>
                    <a:pt x="2146" y="715"/>
                  </a:lnTo>
                  <a:lnTo>
                    <a:pt x="2146" y="816"/>
                  </a:lnTo>
                  <a:lnTo>
                    <a:pt x="2146" y="916"/>
                  </a:lnTo>
                  <a:lnTo>
                    <a:pt x="2146" y="1017"/>
                  </a:lnTo>
                  <a:lnTo>
                    <a:pt x="2146" y="1122"/>
                  </a:lnTo>
                  <a:lnTo>
                    <a:pt x="2146" y="1232"/>
                  </a:lnTo>
                  <a:lnTo>
                    <a:pt x="2142" y="1256"/>
                  </a:lnTo>
                  <a:lnTo>
                    <a:pt x="2135" y="1278"/>
                  </a:lnTo>
                  <a:lnTo>
                    <a:pt x="2122" y="1297"/>
                  </a:lnTo>
                  <a:lnTo>
                    <a:pt x="2107" y="1313"/>
                  </a:lnTo>
                  <a:lnTo>
                    <a:pt x="2086" y="1326"/>
                  </a:lnTo>
                  <a:lnTo>
                    <a:pt x="2065" y="1333"/>
                  </a:lnTo>
                  <a:lnTo>
                    <a:pt x="2041" y="1336"/>
                  </a:lnTo>
                  <a:lnTo>
                    <a:pt x="1248" y="1336"/>
                  </a:lnTo>
                  <a:lnTo>
                    <a:pt x="1234" y="1309"/>
                  </a:lnTo>
                  <a:lnTo>
                    <a:pt x="1217" y="1284"/>
                  </a:lnTo>
                  <a:lnTo>
                    <a:pt x="1197" y="1262"/>
                  </a:lnTo>
                  <a:lnTo>
                    <a:pt x="1174" y="1242"/>
                  </a:lnTo>
                  <a:lnTo>
                    <a:pt x="1148" y="1225"/>
                  </a:lnTo>
                  <a:lnTo>
                    <a:pt x="1121" y="1210"/>
                  </a:lnTo>
                  <a:lnTo>
                    <a:pt x="1093" y="1199"/>
                  </a:lnTo>
                  <a:lnTo>
                    <a:pt x="1093" y="1197"/>
                  </a:lnTo>
                  <a:lnTo>
                    <a:pt x="2041" y="1197"/>
                  </a:lnTo>
                  <a:lnTo>
                    <a:pt x="2041" y="501"/>
                  </a:lnTo>
                  <a:lnTo>
                    <a:pt x="927" y="501"/>
                  </a:lnTo>
                  <a:lnTo>
                    <a:pt x="927" y="751"/>
                  </a:lnTo>
                  <a:lnTo>
                    <a:pt x="896" y="742"/>
                  </a:lnTo>
                  <a:lnTo>
                    <a:pt x="864" y="736"/>
                  </a:lnTo>
                  <a:lnTo>
                    <a:pt x="831" y="734"/>
                  </a:lnTo>
                  <a:lnTo>
                    <a:pt x="827" y="734"/>
                  </a:lnTo>
                  <a:lnTo>
                    <a:pt x="823" y="735"/>
                  </a:lnTo>
                  <a:lnTo>
                    <a:pt x="823" y="659"/>
                  </a:lnTo>
                  <a:lnTo>
                    <a:pt x="823" y="582"/>
                  </a:lnTo>
                  <a:lnTo>
                    <a:pt x="823" y="501"/>
                  </a:lnTo>
                  <a:lnTo>
                    <a:pt x="825" y="476"/>
                  </a:lnTo>
                  <a:lnTo>
                    <a:pt x="834" y="455"/>
                  </a:lnTo>
                  <a:lnTo>
                    <a:pt x="845" y="435"/>
                  </a:lnTo>
                  <a:lnTo>
                    <a:pt x="862" y="419"/>
                  </a:lnTo>
                  <a:lnTo>
                    <a:pt x="881" y="407"/>
                  </a:lnTo>
                  <a:lnTo>
                    <a:pt x="903" y="399"/>
                  </a:lnTo>
                  <a:lnTo>
                    <a:pt x="927" y="396"/>
                  </a:lnTo>
                  <a:close/>
                  <a:moveTo>
                    <a:pt x="223" y="0"/>
                  </a:moveTo>
                  <a:lnTo>
                    <a:pt x="284" y="0"/>
                  </a:lnTo>
                  <a:lnTo>
                    <a:pt x="341" y="0"/>
                  </a:lnTo>
                  <a:lnTo>
                    <a:pt x="395" y="0"/>
                  </a:lnTo>
                  <a:lnTo>
                    <a:pt x="447" y="0"/>
                  </a:lnTo>
                  <a:lnTo>
                    <a:pt x="600" y="0"/>
                  </a:lnTo>
                  <a:lnTo>
                    <a:pt x="651" y="0"/>
                  </a:lnTo>
                  <a:lnTo>
                    <a:pt x="704" y="0"/>
                  </a:lnTo>
                  <a:lnTo>
                    <a:pt x="758" y="0"/>
                  </a:lnTo>
                  <a:lnTo>
                    <a:pt x="814" y="0"/>
                  </a:lnTo>
                  <a:lnTo>
                    <a:pt x="875" y="0"/>
                  </a:lnTo>
                  <a:lnTo>
                    <a:pt x="1011" y="0"/>
                  </a:lnTo>
                  <a:lnTo>
                    <a:pt x="1034" y="3"/>
                  </a:lnTo>
                  <a:lnTo>
                    <a:pt x="1055" y="11"/>
                  </a:lnTo>
                  <a:lnTo>
                    <a:pt x="1072" y="25"/>
                  </a:lnTo>
                  <a:lnTo>
                    <a:pt x="1086" y="43"/>
                  </a:lnTo>
                  <a:lnTo>
                    <a:pt x="1095" y="63"/>
                  </a:lnTo>
                  <a:lnTo>
                    <a:pt x="1098" y="86"/>
                  </a:lnTo>
                  <a:lnTo>
                    <a:pt x="1098" y="155"/>
                  </a:lnTo>
                  <a:lnTo>
                    <a:pt x="1098" y="221"/>
                  </a:lnTo>
                  <a:lnTo>
                    <a:pt x="1098" y="284"/>
                  </a:lnTo>
                  <a:lnTo>
                    <a:pt x="1011" y="284"/>
                  </a:lnTo>
                  <a:lnTo>
                    <a:pt x="1011" y="86"/>
                  </a:lnTo>
                  <a:lnTo>
                    <a:pt x="87" y="86"/>
                  </a:lnTo>
                  <a:lnTo>
                    <a:pt x="87" y="305"/>
                  </a:lnTo>
                  <a:lnTo>
                    <a:pt x="59" y="296"/>
                  </a:lnTo>
                  <a:lnTo>
                    <a:pt x="30" y="289"/>
                  </a:lnTo>
                  <a:lnTo>
                    <a:pt x="0" y="285"/>
                  </a:lnTo>
                  <a:lnTo>
                    <a:pt x="0" y="86"/>
                  </a:lnTo>
                  <a:lnTo>
                    <a:pt x="3" y="63"/>
                  </a:lnTo>
                  <a:lnTo>
                    <a:pt x="12" y="43"/>
                  </a:lnTo>
                  <a:lnTo>
                    <a:pt x="25" y="25"/>
                  </a:lnTo>
                  <a:lnTo>
                    <a:pt x="43" y="11"/>
                  </a:lnTo>
                  <a:lnTo>
                    <a:pt x="64" y="3"/>
                  </a:lnTo>
                  <a:lnTo>
                    <a:pt x="87" y="0"/>
                  </a:lnTo>
                  <a:lnTo>
                    <a:pt x="158" y="0"/>
                  </a:lnTo>
                  <a:lnTo>
                    <a:pt x="223"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35"/>
            <p:cNvSpPr>
              <a:spLocks noEditPoints="1"/>
            </p:cNvSpPr>
            <p:nvPr/>
          </p:nvSpPr>
          <p:spPr bwMode="auto">
            <a:xfrm>
              <a:off x="5738813" y="5170488"/>
              <a:ext cx="334963" cy="395288"/>
            </a:xfrm>
            <a:custGeom>
              <a:avLst/>
              <a:gdLst>
                <a:gd name="T0" fmla="*/ 1205 w 1479"/>
                <a:gd name="T1" fmla="*/ 892 h 1743"/>
                <a:gd name="T2" fmla="*/ 1316 w 1479"/>
                <a:gd name="T3" fmla="*/ 901 h 1743"/>
                <a:gd name="T4" fmla="*/ 1384 w 1479"/>
                <a:gd name="T5" fmla="*/ 930 h 1743"/>
                <a:gd name="T6" fmla="*/ 1437 w 1479"/>
                <a:gd name="T7" fmla="*/ 997 h 1743"/>
                <a:gd name="T8" fmla="*/ 1478 w 1479"/>
                <a:gd name="T9" fmla="*/ 1494 h 1743"/>
                <a:gd name="T10" fmla="*/ 1445 w 1479"/>
                <a:gd name="T11" fmla="*/ 1552 h 1743"/>
                <a:gd name="T12" fmla="*/ 1409 w 1479"/>
                <a:gd name="T13" fmla="*/ 1700 h 1743"/>
                <a:gd name="T14" fmla="*/ 1350 w 1479"/>
                <a:gd name="T15" fmla="*/ 1743 h 1743"/>
                <a:gd name="T16" fmla="*/ 866 w 1479"/>
                <a:gd name="T17" fmla="*/ 1718 h 1743"/>
                <a:gd name="T18" fmla="*/ 837 w 1479"/>
                <a:gd name="T19" fmla="*/ 1561 h 1743"/>
                <a:gd name="T20" fmla="*/ 792 w 1479"/>
                <a:gd name="T21" fmla="*/ 1510 h 1743"/>
                <a:gd name="T22" fmla="*/ 822 w 1479"/>
                <a:gd name="T23" fmla="*/ 1021 h 1743"/>
                <a:gd name="T24" fmla="*/ 867 w 1479"/>
                <a:gd name="T25" fmla="*/ 942 h 1743"/>
                <a:gd name="T26" fmla="*/ 934 w 1479"/>
                <a:gd name="T27" fmla="*/ 905 h 1743"/>
                <a:gd name="T28" fmla="*/ 1032 w 1479"/>
                <a:gd name="T29" fmla="*/ 893 h 1743"/>
                <a:gd name="T30" fmla="*/ 1134 w 1479"/>
                <a:gd name="T31" fmla="*/ 889 h 1743"/>
                <a:gd name="T32" fmla="*/ 1230 w 1479"/>
                <a:gd name="T33" fmla="*/ 476 h 1743"/>
                <a:gd name="T34" fmla="*/ 1313 w 1479"/>
                <a:gd name="T35" fmla="*/ 576 h 1743"/>
                <a:gd name="T36" fmla="*/ 1314 w 1479"/>
                <a:gd name="T37" fmla="*/ 710 h 1743"/>
                <a:gd name="T38" fmla="*/ 1231 w 1479"/>
                <a:gd name="T39" fmla="*/ 811 h 1743"/>
                <a:gd name="T40" fmla="*/ 1099 w 1479"/>
                <a:gd name="T41" fmla="*/ 835 h 1743"/>
                <a:gd name="T42" fmla="*/ 986 w 1479"/>
                <a:gd name="T43" fmla="*/ 768 h 1743"/>
                <a:gd name="T44" fmla="*/ 941 w 1479"/>
                <a:gd name="T45" fmla="*/ 642 h 1743"/>
                <a:gd name="T46" fmla="*/ 987 w 1479"/>
                <a:gd name="T47" fmla="*/ 519 h 1743"/>
                <a:gd name="T48" fmla="*/ 1099 w 1479"/>
                <a:gd name="T49" fmla="*/ 453 h 1743"/>
                <a:gd name="T50" fmla="*/ 330 w 1479"/>
                <a:gd name="T51" fmla="*/ 364 h 1743"/>
                <a:gd name="T52" fmla="*/ 437 w 1479"/>
                <a:gd name="T53" fmla="*/ 373 h 1743"/>
                <a:gd name="T54" fmla="*/ 499 w 1479"/>
                <a:gd name="T55" fmla="*/ 400 h 1743"/>
                <a:gd name="T56" fmla="*/ 542 w 1479"/>
                <a:gd name="T57" fmla="*/ 469 h 1743"/>
                <a:gd name="T58" fmla="*/ 565 w 1479"/>
                <a:gd name="T59" fmla="*/ 880 h 1743"/>
                <a:gd name="T60" fmla="*/ 517 w 1479"/>
                <a:gd name="T61" fmla="*/ 922 h 1743"/>
                <a:gd name="T62" fmla="*/ 496 w 1479"/>
                <a:gd name="T63" fmla="*/ 1058 h 1743"/>
                <a:gd name="T64" fmla="*/ 91 w 1479"/>
                <a:gd name="T65" fmla="*/ 1066 h 1743"/>
                <a:gd name="T66" fmla="*/ 55 w 1479"/>
                <a:gd name="T67" fmla="*/ 1016 h 1743"/>
                <a:gd name="T68" fmla="*/ 14 w 1479"/>
                <a:gd name="T69" fmla="*/ 895 h 1743"/>
                <a:gd name="T70" fmla="*/ 25 w 1479"/>
                <a:gd name="T71" fmla="*/ 494 h 1743"/>
                <a:gd name="T72" fmla="*/ 59 w 1479"/>
                <a:gd name="T73" fmla="*/ 413 h 1743"/>
                <a:gd name="T74" fmla="*/ 118 w 1479"/>
                <a:gd name="T75" fmla="*/ 376 h 1743"/>
                <a:gd name="T76" fmla="*/ 215 w 1479"/>
                <a:gd name="T77" fmla="*/ 365 h 1743"/>
                <a:gd name="T78" fmla="*/ 285 w 1479"/>
                <a:gd name="T79" fmla="*/ 0 h 1743"/>
                <a:gd name="T80" fmla="*/ 397 w 1479"/>
                <a:gd name="T81" fmla="*/ 48 h 1743"/>
                <a:gd name="T82" fmla="*/ 445 w 1479"/>
                <a:gd name="T83" fmla="*/ 159 h 1743"/>
                <a:gd name="T84" fmla="*/ 398 w 1479"/>
                <a:gd name="T85" fmla="*/ 273 h 1743"/>
                <a:gd name="T86" fmla="*/ 285 w 1479"/>
                <a:gd name="T87" fmla="*/ 321 h 1743"/>
                <a:gd name="T88" fmla="*/ 172 w 1479"/>
                <a:gd name="T89" fmla="*/ 273 h 1743"/>
                <a:gd name="T90" fmla="*/ 127 w 1479"/>
                <a:gd name="T91" fmla="*/ 159 h 1743"/>
                <a:gd name="T92" fmla="*/ 173 w 1479"/>
                <a:gd name="T93" fmla="*/ 48 h 1743"/>
                <a:gd name="T94" fmla="*/ 285 w 1479"/>
                <a:gd name="T95"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79" h="1743">
                  <a:moveTo>
                    <a:pt x="1134" y="889"/>
                  </a:moveTo>
                  <a:lnTo>
                    <a:pt x="1154" y="889"/>
                  </a:lnTo>
                  <a:lnTo>
                    <a:pt x="1178" y="890"/>
                  </a:lnTo>
                  <a:lnTo>
                    <a:pt x="1205" y="892"/>
                  </a:lnTo>
                  <a:lnTo>
                    <a:pt x="1234" y="893"/>
                  </a:lnTo>
                  <a:lnTo>
                    <a:pt x="1264" y="895"/>
                  </a:lnTo>
                  <a:lnTo>
                    <a:pt x="1292" y="897"/>
                  </a:lnTo>
                  <a:lnTo>
                    <a:pt x="1316" y="901"/>
                  </a:lnTo>
                  <a:lnTo>
                    <a:pt x="1333" y="905"/>
                  </a:lnTo>
                  <a:lnTo>
                    <a:pt x="1350" y="911"/>
                  </a:lnTo>
                  <a:lnTo>
                    <a:pt x="1367" y="919"/>
                  </a:lnTo>
                  <a:lnTo>
                    <a:pt x="1384" y="930"/>
                  </a:lnTo>
                  <a:lnTo>
                    <a:pt x="1400" y="942"/>
                  </a:lnTo>
                  <a:lnTo>
                    <a:pt x="1415" y="957"/>
                  </a:lnTo>
                  <a:lnTo>
                    <a:pt x="1427" y="976"/>
                  </a:lnTo>
                  <a:lnTo>
                    <a:pt x="1437" y="997"/>
                  </a:lnTo>
                  <a:lnTo>
                    <a:pt x="1444" y="1021"/>
                  </a:lnTo>
                  <a:lnTo>
                    <a:pt x="1448" y="1049"/>
                  </a:lnTo>
                  <a:lnTo>
                    <a:pt x="1479" y="1478"/>
                  </a:lnTo>
                  <a:lnTo>
                    <a:pt x="1478" y="1494"/>
                  </a:lnTo>
                  <a:lnTo>
                    <a:pt x="1475" y="1510"/>
                  </a:lnTo>
                  <a:lnTo>
                    <a:pt x="1467" y="1525"/>
                  </a:lnTo>
                  <a:lnTo>
                    <a:pt x="1458" y="1539"/>
                  </a:lnTo>
                  <a:lnTo>
                    <a:pt x="1445" y="1552"/>
                  </a:lnTo>
                  <a:lnTo>
                    <a:pt x="1430" y="1561"/>
                  </a:lnTo>
                  <a:lnTo>
                    <a:pt x="1414" y="1567"/>
                  </a:lnTo>
                  <a:lnTo>
                    <a:pt x="1414" y="1680"/>
                  </a:lnTo>
                  <a:lnTo>
                    <a:pt x="1409" y="1700"/>
                  </a:lnTo>
                  <a:lnTo>
                    <a:pt x="1401" y="1718"/>
                  </a:lnTo>
                  <a:lnTo>
                    <a:pt x="1387" y="1731"/>
                  </a:lnTo>
                  <a:lnTo>
                    <a:pt x="1370" y="1740"/>
                  </a:lnTo>
                  <a:lnTo>
                    <a:pt x="1350" y="1743"/>
                  </a:lnTo>
                  <a:lnTo>
                    <a:pt x="917" y="1743"/>
                  </a:lnTo>
                  <a:lnTo>
                    <a:pt x="897" y="1740"/>
                  </a:lnTo>
                  <a:lnTo>
                    <a:pt x="880" y="1731"/>
                  </a:lnTo>
                  <a:lnTo>
                    <a:pt x="866" y="1718"/>
                  </a:lnTo>
                  <a:lnTo>
                    <a:pt x="857" y="1700"/>
                  </a:lnTo>
                  <a:lnTo>
                    <a:pt x="854" y="1680"/>
                  </a:lnTo>
                  <a:lnTo>
                    <a:pt x="854" y="1567"/>
                  </a:lnTo>
                  <a:lnTo>
                    <a:pt x="837" y="1561"/>
                  </a:lnTo>
                  <a:lnTo>
                    <a:pt x="822" y="1552"/>
                  </a:lnTo>
                  <a:lnTo>
                    <a:pt x="809" y="1539"/>
                  </a:lnTo>
                  <a:lnTo>
                    <a:pt x="799" y="1525"/>
                  </a:lnTo>
                  <a:lnTo>
                    <a:pt x="792" y="1510"/>
                  </a:lnTo>
                  <a:lnTo>
                    <a:pt x="788" y="1494"/>
                  </a:lnTo>
                  <a:lnTo>
                    <a:pt x="788" y="1478"/>
                  </a:lnTo>
                  <a:lnTo>
                    <a:pt x="818" y="1049"/>
                  </a:lnTo>
                  <a:lnTo>
                    <a:pt x="822" y="1021"/>
                  </a:lnTo>
                  <a:lnTo>
                    <a:pt x="829" y="997"/>
                  </a:lnTo>
                  <a:lnTo>
                    <a:pt x="840" y="976"/>
                  </a:lnTo>
                  <a:lnTo>
                    <a:pt x="853" y="957"/>
                  </a:lnTo>
                  <a:lnTo>
                    <a:pt x="867" y="942"/>
                  </a:lnTo>
                  <a:lnTo>
                    <a:pt x="882" y="930"/>
                  </a:lnTo>
                  <a:lnTo>
                    <a:pt x="899" y="919"/>
                  </a:lnTo>
                  <a:lnTo>
                    <a:pt x="916" y="911"/>
                  </a:lnTo>
                  <a:lnTo>
                    <a:pt x="934" y="905"/>
                  </a:lnTo>
                  <a:lnTo>
                    <a:pt x="950" y="901"/>
                  </a:lnTo>
                  <a:lnTo>
                    <a:pt x="975" y="897"/>
                  </a:lnTo>
                  <a:lnTo>
                    <a:pt x="1003" y="895"/>
                  </a:lnTo>
                  <a:lnTo>
                    <a:pt x="1032" y="893"/>
                  </a:lnTo>
                  <a:lnTo>
                    <a:pt x="1062" y="892"/>
                  </a:lnTo>
                  <a:lnTo>
                    <a:pt x="1089" y="890"/>
                  </a:lnTo>
                  <a:lnTo>
                    <a:pt x="1114" y="889"/>
                  </a:lnTo>
                  <a:lnTo>
                    <a:pt x="1134" y="889"/>
                  </a:lnTo>
                  <a:close/>
                  <a:moveTo>
                    <a:pt x="1134" y="450"/>
                  </a:moveTo>
                  <a:lnTo>
                    <a:pt x="1167" y="453"/>
                  </a:lnTo>
                  <a:lnTo>
                    <a:pt x="1200" y="463"/>
                  </a:lnTo>
                  <a:lnTo>
                    <a:pt x="1230" y="476"/>
                  </a:lnTo>
                  <a:lnTo>
                    <a:pt x="1257" y="495"/>
                  </a:lnTo>
                  <a:lnTo>
                    <a:pt x="1280" y="519"/>
                  </a:lnTo>
                  <a:lnTo>
                    <a:pt x="1299" y="546"/>
                  </a:lnTo>
                  <a:lnTo>
                    <a:pt x="1313" y="576"/>
                  </a:lnTo>
                  <a:lnTo>
                    <a:pt x="1323" y="607"/>
                  </a:lnTo>
                  <a:lnTo>
                    <a:pt x="1326" y="642"/>
                  </a:lnTo>
                  <a:lnTo>
                    <a:pt x="1323" y="677"/>
                  </a:lnTo>
                  <a:lnTo>
                    <a:pt x="1314" y="710"/>
                  </a:lnTo>
                  <a:lnTo>
                    <a:pt x="1300" y="740"/>
                  </a:lnTo>
                  <a:lnTo>
                    <a:pt x="1281" y="768"/>
                  </a:lnTo>
                  <a:lnTo>
                    <a:pt x="1258" y="791"/>
                  </a:lnTo>
                  <a:lnTo>
                    <a:pt x="1231" y="811"/>
                  </a:lnTo>
                  <a:lnTo>
                    <a:pt x="1201" y="825"/>
                  </a:lnTo>
                  <a:lnTo>
                    <a:pt x="1168" y="835"/>
                  </a:lnTo>
                  <a:lnTo>
                    <a:pt x="1134" y="838"/>
                  </a:lnTo>
                  <a:lnTo>
                    <a:pt x="1099" y="835"/>
                  </a:lnTo>
                  <a:lnTo>
                    <a:pt x="1066" y="825"/>
                  </a:lnTo>
                  <a:lnTo>
                    <a:pt x="1035" y="811"/>
                  </a:lnTo>
                  <a:lnTo>
                    <a:pt x="1009" y="791"/>
                  </a:lnTo>
                  <a:lnTo>
                    <a:pt x="986" y="768"/>
                  </a:lnTo>
                  <a:lnTo>
                    <a:pt x="967" y="740"/>
                  </a:lnTo>
                  <a:lnTo>
                    <a:pt x="953" y="710"/>
                  </a:lnTo>
                  <a:lnTo>
                    <a:pt x="943" y="677"/>
                  </a:lnTo>
                  <a:lnTo>
                    <a:pt x="941" y="642"/>
                  </a:lnTo>
                  <a:lnTo>
                    <a:pt x="945" y="607"/>
                  </a:lnTo>
                  <a:lnTo>
                    <a:pt x="954" y="576"/>
                  </a:lnTo>
                  <a:lnTo>
                    <a:pt x="968" y="546"/>
                  </a:lnTo>
                  <a:lnTo>
                    <a:pt x="987" y="519"/>
                  </a:lnTo>
                  <a:lnTo>
                    <a:pt x="1010" y="495"/>
                  </a:lnTo>
                  <a:lnTo>
                    <a:pt x="1036" y="476"/>
                  </a:lnTo>
                  <a:lnTo>
                    <a:pt x="1067" y="463"/>
                  </a:lnTo>
                  <a:lnTo>
                    <a:pt x="1099" y="453"/>
                  </a:lnTo>
                  <a:lnTo>
                    <a:pt x="1134" y="450"/>
                  </a:lnTo>
                  <a:close/>
                  <a:moveTo>
                    <a:pt x="285" y="363"/>
                  </a:moveTo>
                  <a:lnTo>
                    <a:pt x="305" y="363"/>
                  </a:lnTo>
                  <a:lnTo>
                    <a:pt x="330" y="364"/>
                  </a:lnTo>
                  <a:lnTo>
                    <a:pt x="357" y="365"/>
                  </a:lnTo>
                  <a:lnTo>
                    <a:pt x="386" y="367"/>
                  </a:lnTo>
                  <a:lnTo>
                    <a:pt x="413" y="370"/>
                  </a:lnTo>
                  <a:lnTo>
                    <a:pt x="437" y="373"/>
                  </a:lnTo>
                  <a:lnTo>
                    <a:pt x="452" y="376"/>
                  </a:lnTo>
                  <a:lnTo>
                    <a:pt x="468" y="382"/>
                  </a:lnTo>
                  <a:lnTo>
                    <a:pt x="484" y="390"/>
                  </a:lnTo>
                  <a:lnTo>
                    <a:pt x="499" y="400"/>
                  </a:lnTo>
                  <a:lnTo>
                    <a:pt x="512" y="413"/>
                  </a:lnTo>
                  <a:lnTo>
                    <a:pt x="525" y="429"/>
                  </a:lnTo>
                  <a:lnTo>
                    <a:pt x="535" y="448"/>
                  </a:lnTo>
                  <a:lnTo>
                    <a:pt x="542" y="469"/>
                  </a:lnTo>
                  <a:lnTo>
                    <a:pt x="546" y="494"/>
                  </a:lnTo>
                  <a:lnTo>
                    <a:pt x="571" y="849"/>
                  </a:lnTo>
                  <a:lnTo>
                    <a:pt x="571" y="864"/>
                  </a:lnTo>
                  <a:lnTo>
                    <a:pt x="565" y="880"/>
                  </a:lnTo>
                  <a:lnTo>
                    <a:pt x="558" y="895"/>
                  </a:lnTo>
                  <a:lnTo>
                    <a:pt x="547" y="907"/>
                  </a:lnTo>
                  <a:lnTo>
                    <a:pt x="534" y="917"/>
                  </a:lnTo>
                  <a:lnTo>
                    <a:pt x="517" y="922"/>
                  </a:lnTo>
                  <a:lnTo>
                    <a:pt x="517" y="1016"/>
                  </a:lnTo>
                  <a:lnTo>
                    <a:pt x="514" y="1033"/>
                  </a:lnTo>
                  <a:lnTo>
                    <a:pt x="506" y="1047"/>
                  </a:lnTo>
                  <a:lnTo>
                    <a:pt x="496" y="1058"/>
                  </a:lnTo>
                  <a:lnTo>
                    <a:pt x="481" y="1066"/>
                  </a:lnTo>
                  <a:lnTo>
                    <a:pt x="465" y="1069"/>
                  </a:lnTo>
                  <a:lnTo>
                    <a:pt x="107" y="1069"/>
                  </a:lnTo>
                  <a:lnTo>
                    <a:pt x="91" y="1066"/>
                  </a:lnTo>
                  <a:lnTo>
                    <a:pt x="76" y="1058"/>
                  </a:lnTo>
                  <a:lnTo>
                    <a:pt x="65" y="1047"/>
                  </a:lnTo>
                  <a:lnTo>
                    <a:pt x="57" y="1033"/>
                  </a:lnTo>
                  <a:lnTo>
                    <a:pt x="55" y="1016"/>
                  </a:lnTo>
                  <a:lnTo>
                    <a:pt x="55" y="922"/>
                  </a:lnTo>
                  <a:lnTo>
                    <a:pt x="38" y="917"/>
                  </a:lnTo>
                  <a:lnTo>
                    <a:pt x="24" y="907"/>
                  </a:lnTo>
                  <a:lnTo>
                    <a:pt x="14" y="895"/>
                  </a:lnTo>
                  <a:lnTo>
                    <a:pt x="5" y="880"/>
                  </a:lnTo>
                  <a:lnTo>
                    <a:pt x="1" y="864"/>
                  </a:lnTo>
                  <a:lnTo>
                    <a:pt x="0" y="849"/>
                  </a:lnTo>
                  <a:lnTo>
                    <a:pt x="25" y="494"/>
                  </a:lnTo>
                  <a:lnTo>
                    <a:pt x="30" y="469"/>
                  </a:lnTo>
                  <a:lnTo>
                    <a:pt x="37" y="448"/>
                  </a:lnTo>
                  <a:lnTo>
                    <a:pt x="47" y="429"/>
                  </a:lnTo>
                  <a:lnTo>
                    <a:pt x="59" y="413"/>
                  </a:lnTo>
                  <a:lnTo>
                    <a:pt x="73" y="400"/>
                  </a:lnTo>
                  <a:lnTo>
                    <a:pt x="88" y="390"/>
                  </a:lnTo>
                  <a:lnTo>
                    <a:pt x="104" y="382"/>
                  </a:lnTo>
                  <a:lnTo>
                    <a:pt x="118" y="376"/>
                  </a:lnTo>
                  <a:lnTo>
                    <a:pt x="134" y="373"/>
                  </a:lnTo>
                  <a:lnTo>
                    <a:pt x="159" y="370"/>
                  </a:lnTo>
                  <a:lnTo>
                    <a:pt x="186" y="367"/>
                  </a:lnTo>
                  <a:lnTo>
                    <a:pt x="215" y="365"/>
                  </a:lnTo>
                  <a:lnTo>
                    <a:pt x="242" y="364"/>
                  </a:lnTo>
                  <a:lnTo>
                    <a:pt x="266" y="363"/>
                  </a:lnTo>
                  <a:lnTo>
                    <a:pt x="285" y="363"/>
                  </a:lnTo>
                  <a:close/>
                  <a:moveTo>
                    <a:pt x="285" y="0"/>
                  </a:moveTo>
                  <a:lnTo>
                    <a:pt x="317" y="4"/>
                  </a:lnTo>
                  <a:lnTo>
                    <a:pt x="348" y="13"/>
                  </a:lnTo>
                  <a:lnTo>
                    <a:pt x="374" y="27"/>
                  </a:lnTo>
                  <a:lnTo>
                    <a:pt x="397" y="48"/>
                  </a:lnTo>
                  <a:lnTo>
                    <a:pt x="417" y="71"/>
                  </a:lnTo>
                  <a:lnTo>
                    <a:pt x="432" y="97"/>
                  </a:lnTo>
                  <a:lnTo>
                    <a:pt x="441" y="127"/>
                  </a:lnTo>
                  <a:lnTo>
                    <a:pt x="445" y="159"/>
                  </a:lnTo>
                  <a:lnTo>
                    <a:pt x="442" y="191"/>
                  </a:lnTo>
                  <a:lnTo>
                    <a:pt x="432" y="222"/>
                  </a:lnTo>
                  <a:lnTo>
                    <a:pt x="418" y="249"/>
                  </a:lnTo>
                  <a:lnTo>
                    <a:pt x="398" y="273"/>
                  </a:lnTo>
                  <a:lnTo>
                    <a:pt x="375" y="293"/>
                  </a:lnTo>
                  <a:lnTo>
                    <a:pt x="348" y="307"/>
                  </a:lnTo>
                  <a:lnTo>
                    <a:pt x="318" y="317"/>
                  </a:lnTo>
                  <a:lnTo>
                    <a:pt x="285" y="321"/>
                  </a:lnTo>
                  <a:lnTo>
                    <a:pt x="254" y="317"/>
                  </a:lnTo>
                  <a:lnTo>
                    <a:pt x="223" y="307"/>
                  </a:lnTo>
                  <a:lnTo>
                    <a:pt x="197" y="293"/>
                  </a:lnTo>
                  <a:lnTo>
                    <a:pt x="172" y="273"/>
                  </a:lnTo>
                  <a:lnTo>
                    <a:pt x="153" y="249"/>
                  </a:lnTo>
                  <a:lnTo>
                    <a:pt x="138" y="222"/>
                  </a:lnTo>
                  <a:lnTo>
                    <a:pt x="130" y="191"/>
                  </a:lnTo>
                  <a:lnTo>
                    <a:pt x="127" y="159"/>
                  </a:lnTo>
                  <a:lnTo>
                    <a:pt x="130" y="127"/>
                  </a:lnTo>
                  <a:lnTo>
                    <a:pt x="140" y="97"/>
                  </a:lnTo>
                  <a:lnTo>
                    <a:pt x="154" y="71"/>
                  </a:lnTo>
                  <a:lnTo>
                    <a:pt x="173" y="48"/>
                  </a:lnTo>
                  <a:lnTo>
                    <a:pt x="198" y="27"/>
                  </a:lnTo>
                  <a:lnTo>
                    <a:pt x="224" y="13"/>
                  </a:lnTo>
                  <a:lnTo>
                    <a:pt x="254" y="4"/>
                  </a:lnTo>
                  <a:lnTo>
                    <a:pt x="2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Content Placeholder 8"/>
          <p:cNvSpPr txBox="1">
            <a:spLocks/>
          </p:cNvSpPr>
          <p:nvPr/>
        </p:nvSpPr>
        <p:spPr>
          <a:xfrm>
            <a:off x="695555" y="5598418"/>
            <a:ext cx="3564696" cy="112029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400" dirty="0"/>
              <a:t>Use </a:t>
            </a:r>
            <a:r>
              <a:rPr lang="en-US" sz="1400" dirty="0" err="1"/>
              <a:t>Avenir</a:t>
            </a:r>
            <a:r>
              <a:rPr lang="en-US" sz="1400" dirty="0"/>
              <a:t> Next if </a:t>
            </a:r>
            <a:r>
              <a:rPr lang="is-IS" sz="1400" dirty="0"/>
              <a:t>… </a:t>
            </a:r>
            <a:endParaRPr lang="en-US" sz="1400" dirty="0"/>
          </a:p>
          <a:p>
            <a:pPr marL="0" indent="0">
              <a:buFont typeface="Arial"/>
              <a:buNone/>
            </a:pPr>
            <a:r>
              <a:rPr lang="en-US" sz="1400" dirty="0"/>
              <a:t>Sole Presenter </a:t>
            </a:r>
            <a:br>
              <a:rPr lang="en-US" sz="1400" b="0" dirty="0"/>
            </a:br>
            <a:r>
              <a:rPr lang="en-US" sz="1400" b="0" dirty="0"/>
              <a:t>Single computer used for presentation</a:t>
            </a:r>
            <a:endParaRPr lang="en-US" sz="1050" b="0" dirty="0"/>
          </a:p>
        </p:txBody>
      </p:sp>
      <p:sp>
        <p:nvSpPr>
          <p:cNvPr id="65" name="Content Placeholder 8"/>
          <p:cNvSpPr txBox="1">
            <a:spLocks/>
          </p:cNvSpPr>
          <p:nvPr/>
        </p:nvSpPr>
        <p:spPr>
          <a:xfrm>
            <a:off x="6517426" y="5603294"/>
            <a:ext cx="4777591" cy="1047733"/>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400" dirty="0"/>
              <a:t>Use Arial if</a:t>
            </a:r>
            <a:r>
              <a:rPr lang="is-IS" sz="1400" dirty="0"/>
              <a:t>…</a:t>
            </a:r>
            <a:endParaRPr lang="en-US" sz="1400" dirty="0"/>
          </a:p>
          <a:p>
            <a:pPr marL="0" indent="0">
              <a:buFont typeface="Arial"/>
              <a:buNone/>
            </a:pPr>
            <a:r>
              <a:rPr lang="en-US" sz="1400" dirty="0"/>
              <a:t>Multiple Users / Presentation Distributed to others </a:t>
            </a:r>
            <a:br>
              <a:rPr lang="en-US" sz="1400" b="0" dirty="0"/>
            </a:br>
            <a:r>
              <a:rPr lang="en-US" sz="1400" b="0" dirty="0"/>
              <a:t>Presentation used on multiple computers</a:t>
            </a:r>
            <a:endParaRPr lang="en-US" sz="1050" b="0" dirty="0"/>
          </a:p>
        </p:txBody>
      </p:sp>
    </p:spTree>
    <p:extLst>
      <p:ext uri="{BB962C8B-B14F-4D97-AF65-F5344CB8AC3E}">
        <p14:creationId xmlns:p14="http://schemas.microsoft.com/office/powerpoint/2010/main" val="77420975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0" y="-1284"/>
            <a:ext cx="12192000" cy="6859283"/>
            <a:chOff x="0" y="-1284"/>
            <a:chExt cx="12192000" cy="6859283"/>
          </a:xfrm>
        </p:grpSpPr>
        <p:sp>
          <p:nvSpPr>
            <p:cNvPr id="22" name="Rectangle 21"/>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3" name="Picture 22"/>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pic>
          <p:nvPicPr>
            <p:cNvPr id="24" name="Picture 23"/>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p:spPr>
        </p:pic>
      </p:gr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2266" r="2856" b="29734"/>
          <a:stretch/>
        </p:blipFill>
        <p:spPr>
          <a:xfrm>
            <a:off x="559219" y="2163011"/>
            <a:ext cx="5365487" cy="2235177"/>
          </a:xfrm>
          <a:prstGeom prst="rect">
            <a:avLst/>
          </a:prstGeom>
          <a:effectLst>
            <a:outerShdw blurRad="50800" dist="38100" dir="8100000" algn="tr" rotWithShape="0">
              <a:prstClr val="black">
                <a:alpha val="40000"/>
              </a:prstClr>
            </a:outerShdw>
          </a:effectLst>
        </p:spPr>
      </p:pic>
      <p:sp>
        <p:nvSpPr>
          <p:cNvPr id="5" name="Title 4"/>
          <p:cNvSpPr>
            <a:spLocks noGrp="1"/>
          </p:cNvSpPr>
          <p:nvPr>
            <p:ph type="title"/>
          </p:nvPr>
        </p:nvSpPr>
        <p:spPr>
          <a:xfrm>
            <a:off x="678117" y="682625"/>
            <a:ext cx="10826496" cy="369332"/>
          </a:xfrm>
        </p:spPr>
        <p:txBody>
          <a:bodyPr/>
          <a:lstStyle/>
          <a:p>
            <a:r>
              <a:rPr lang="en-US" dirty="0"/>
              <a:t>How to Change Your Theme Fonts to </a:t>
            </a:r>
            <a:r>
              <a:rPr lang="en-US" dirty="0" err="1"/>
              <a:t>Avenir</a:t>
            </a:r>
            <a:r>
              <a:rPr lang="en-US" dirty="0"/>
              <a:t> Next</a:t>
            </a:r>
          </a:p>
        </p:txBody>
      </p:sp>
      <p:sp>
        <p:nvSpPr>
          <p:cNvPr id="9" name="Content Placeholder 8"/>
          <p:cNvSpPr>
            <a:spLocks noGrp="1"/>
          </p:cNvSpPr>
          <p:nvPr>
            <p:ph sz="quarter" idx="10"/>
          </p:nvPr>
        </p:nvSpPr>
        <p:spPr>
          <a:xfrm>
            <a:off x="678117" y="1271454"/>
            <a:ext cx="4191714" cy="984064"/>
          </a:xfrm>
        </p:spPr>
        <p:txBody>
          <a:bodyPr/>
          <a:lstStyle/>
          <a:p>
            <a:pPr marL="0" indent="0">
              <a:buNone/>
            </a:pPr>
            <a:r>
              <a:rPr lang="en-US" sz="1600"/>
              <a:t>Windows</a:t>
            </a:r>
            <a:endParaRPr lang="en-US" sz="1200"/>
          </a:p>
          <a:p>
            <a:pPr marL="0" indent="0">
              <a:buNone/>
              <a:tabLst>
                <a:tab pos="509588" algn="l"/>
              </a:tabLst>
            </a:pPr>
            <a:r>
              <a:rPr lang="en-US" sz="1200" b="0"/>
              <a:t>Select:	Design</a:t>
            </a:r>
            <a:br>
              <a:rPr lang="en-US" sz="1200" b="0"/>
            </a:br>
            <a:r>
              <a:rPr lang="en-US" sz="1200" b="0"/>
              <a:t>	Variants (arrow)</a:t>
            </a:r>
            <a:br>
              <a:rPr lang="en-US" sz="1200" b="0"/>
            </a:br>
            <a:r>
              <a:rPr lang="en-US" sz="1200" b="0"/>
              <a:t>	Fonts &gt; Esri-Avenir Next</a:t>
            </a:r>
            <a:endParaRPr lang="en-US" sz="1200" b="0" dirty="0"/>
          </a:p>
        </p:txBody>
      </p:sp>
      <p:sp>
        <p:nvSpPr>
          <p:cNvPr id="8" name="Content Placeholder 8"/>
          <p:cNvSpPr txBox="1">
            <a:spLocks/>
          </p:cNvSpPr>
          <p:nvPr/>
        </p:nvSpPr>
        <p:spPr>
          <a:xfrm>
            <a:off x="6409870" y="1271454"/>
            <a:ext cx="4191714" cy="984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600" dirty="0"/>
              <a:t>Mac</a:t>
            </a:r>
            <a:endParaRPr lang="en-US" sz="1200" dirty="0"/>
          </a:p>
          <a:p>
            <a:pPr marL="0" indent="0">
              <a:buFont typeface="Arial"/>
              <a:buNone/>
              <a:tabLst>
                <a:tab pos="509588" algn="l"/>
              </a:tabLst>
            </a:pPr>
            <a:r>
              <a:rPr lang="en-US" sz="1200" b="0" dirty="0"/>
              <a:t>Select:	Design</a:t>
            </a:r>
            <a:br>
              <a:rPr lang="en-US" sz="1200" b="0" dirty="0"/>
            </a:br>
            <a:r>
              <a:rPr lang="en-US" sz="1200" b="0" dirty="0"/>
              <a:t>	Variants (arrow)</a:t>
            </a:r>
            <a:br>
              <a:rPr lang="en-US" sz="1200" b="0" dirty="0"/>
            </a:br>
            <a:r>
              <a:rPr lang="en-US" sz="1200" b="0" dirty="0"/>
              <a:t>	Fonts &gt; Esri-</a:t>
            </a:r>
            <a:r>
              <a:rPr lang="en-US" sz="1200" b="0" dirty="0" err="1"/>
              <a:t>Avenir</a:t>
            </a:r>
            <a:r>
              <a:rPr lang="en-US" sz="1200" b="0" dirty="0"/>
              <a:t> Next</a:t>
            </a:r>
          </a:p>
        </p:txBody>
      </p:sp>
      <p:sp>
        <p:nvSpPr>
          <p:cNvPr id="10" name="Content Placeholder 8"/>
          <p:cNvSpPr txBox="1">
            <a:spLocks/>
          </p:cNvSpPr>
          <p:nvPr/>
        </p:nvSpPr>
        <p:spPr>
          <a:xfrm>
            <a:off x="763444" y="5063200"/>
            <a:ext cx="1595537" cy="1296463"/>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b="0" dirty="0">
                <a:solidFill>
                  <a:schemeClr val="tx2"/>
                </a:solidFill>
              </a:rPr>
              <a:t>What if my fonts don’t change?</a:t>
            </a:r>
          </a:p>
        </p:txBody>
      </p:sp>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3150" r="2710" b="32744"/>
          <a:stretch/>
        </p:blipFill>
        <p:spPr>
          <a:xfrm>
            <a:off x="6272330" y="2163010"/>
            <a:ext cx="5561971" cy="2235178"/>
          </a:xfrm>
          <a:prstGeom prst="rect">
            <a:avLst/>
          </a:prstGeom>
          <a:effectLst>
            <a:outerShdw blurRad="50800" dist="38100" dir="8100000" algn="tr" rotWithShape="0">
              <a:prstClr val="black">
                <a:alpha val="40000"/>
              </a:prstClr>
            </a:outerShdw>
          </a:effectLst>
        </p:spPr>
      </p:pic>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b="67836"/>
          <a:stretch/>
        </p:blipFill>
        <p:spPr>
          <a:xfrm>
            <a:off x="2296613" y="4968118"/>
            <a:ext cx="1890697" cy="1218374"/>
          </a:xfrm>
          <a:prstGeom prst="rect">
            <a:avLst/>
          </a:prstGeom>
          <a:effectLst>
            <a:outerShdw blurRad="50800" dist="38100" dir="8100000" algn="tr" rotWithShape="0">
              <a:prstClr val="black">
                <a:alpha val="40000"/>
              </a:prstClr>
            </a:outerShdw>
          </a:effectLst>
        </p:spPr>
      </p:pic>
      <p:cxnSp>
        <p:nvCxnSpPr>
          <p:cNvPr id="16" name="Straight Arrow Connector 15"/>
          <p:cNvCxnSpPr/>
          <p:nvPr/>
        </p:nvCxnSpPr>
        <p:spPr bwMode="auto">
          <a:xfrm flipH="1">
            <a:off x="4259477" y="5360003"/>
            <a:ext cx="240437" cy="0"/>
          </a:xfrm>
          <a:prstGeom prst="straightConnector1">
            <a:avLst/>
          </a:prstGeom>
          <a:no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flipH="1">
            <a:off x="4259477" y="5193829"/>
            <a:ext cx="240437" cy="0"/>
          </a:xfrm>
          <a:prstGeom prst="straightConnector1">
            <a:avLst/>
          </a:prstGeom>
          <a:noFill/>
          <a:ln w="19050" cap="flat" cmpd="sng" algn="ctr">
            <a:solidFill>
              <a:schemeClr val="tx1"/>
            </a:solidFill>
            <a:prstDash val="solid"/>
            <a:round/>
            <a:headEnd type="none" w="med" len="med"/>
            <a:tailEnd type="triangle"/>
          </a:ln>
          <a:effectLst/>
        </p:spPr>
      </p:cxnSp>
      <p:sp>
        <p:nvSpPr>
          <p:cNvPr id="20" name="Content Placeholder 8"/>
          <p:cNvSpPr txBox="1">
            <a:spLocks/>
          </p:cNvSpPr>
          <p:nvPr/>
        </p:nvSpPr>
        <p:spPr>
          <a:xfrm>
            <a:off x="4698169" y="5063200"/>
            <a:ext cx="4161623" cy="120186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400" b="0" i="1" dirty="0">
                <a:solidFill>
                  <a:schemeClr val="tx2"/>
                </a:solidFill>
              </a:rPr>
              <a:t>If the text boxes on your slides are not using (Heading) or (Body) fonts from the Theme Fonts section, they will not update correctly. </a:t>
            </a:r>
            <a:br>
              <a:rPr lang="en-US" sz="1400" b="0" i="1" dirty="0">
                <a:solidFill>
                  <a:schemeClr val="tx2"/>
                </a:solidFill>
              </a:rPr>
            </a:br>
            <a:r>
              <a:rPr lang="en-US" sz="1400" b="0" i="1" dirty="0">
                <a:solidFill>
                  <a:schemeClr val="tx2"/>
                </a:solidFill>
              </a:rPr>
              <a:t>You will have to replace them manually.</a:t>
            </a:r>
          </a:p>
        </p:txBody>
      </p:sp>
    </p:spTree>
    <p:extLst>
      <p:ext uri="{BB962C8B-B14F-4D97-AF65-F5344CB8AC3E}">
        <p14:creationId xmlns:p14="http://schemas.microsoft.com/office/powerpoint/2010/main" val="270960909"/>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1284"/>
            <a:ext cx="12192000" cy="6859283"/>
            <a:chOff x="0" y="-1284"/>
            <a:chExt cx="12192000" cy="6859283"/>
          </a:xfrm>
        </p:grpSpPr>
        <p:sp>
          <p:nvSpPr>
            <p:cNvPr id="15" name="Rectangle 14"/>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 name="Picture 15"/>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2188" y="2551105"/>
            <a:ext cx="2834638" cy="2834638"/>
          </a:xfrm>
          <a:prstGeom prst="rect">
            <a:avLst/>
          </a:prstGeom>
        </p:spPr>
      </p:pic>
      <p:sp>
        <p:nvSpPr>
          <p:cNvPr id="5" name="Title 4"/>
          <p:cNvSpPr>
            <a:spLocks noGrp="1"/>
          </p:cNvSpPr>
          <p:nvPr>
            <p:ph type="title"/>
          </p:nvPr>
        </p:nvSpPr>
        <p:spPr>
          <a:xfrm>
            <a:off x="678117" y="682625"/>
            <a:ext cx="10826496" cy="369332"/>
          </a:xfrm>
        </p:spPr>
        <p:txBody>
          <a:bodyPr/>
          <a:lstStyle/>
          <a:p>
            <a:r>
              <a:rPr lang="en-US" dirty="0"/>
              <a:t>How to Test if you’re using </a:t>
            </a:r>
            <a:r>
              <a:rPr lang="en-US" dirty="0" err="1"/>
              <a:t>Avenir</a:t>
            </a:r>
            <a:r>
              <a:rPr lang="en-US" dirty="0"/>
              <a:t> Next</a:t>
            </a:r>
          </a:p>
        </p:txBody>
      </p:sp>
      <p:sp>
        <p:nvSpPr>
          <p:cNvPr id="8" name="Content Placeholder 8"/>
          <p:cNvSpPr txBox="1">
            <a:spLocks/>
          </p:cNvSpPr>
          <p:nvPr/>
        </p:nvSpPr>
        <p:spPr>
          <a:xfrm>
            <a:off x="678117" y="1272175"/>
            <a:ext cx="3173433" cy="984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tabLst>
                <a:tab pos="509588" algn="l"/>
              </a:tabLst>
            </a:pPr>
            <a:r>
              <a:rPr lang="en-US" sz="1600" dirty="0"/>
              <a:t>If you have </a:t>
            </a:r>
            <a:r>
              <a:rPr lang="en-US" sz="1600" dirty="0" err="1"/>
              <a:t>Avenir</a:t>
            </a:r>
            <a:r>
              <a:rPr lang="en-US" sz="1600" dirty="0"/>
              <a:t> Next installed, the two Qs will match.</a:t>
            </a:r>
          </a:p>
        </p:txBody>
      </p:sp>
      <p:sp>
        <p:nvSpPr>
          <p:cNvPr id="11" name="Content Placeholder 8"/>
          <p:cNvSpPr txBox="1">
            <a:spLocks/>
          </p:cNvSpPr>
          <p:nvPr/>
        </p:nvSpPr>
        <p:spPr>
          <a:xfrm>
            <a:off x="6532510" y="2414761"/>
            <a:ext cx="1935753" cy="283141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21500" b="0" dirty="0">
                <a:ea typeface="Avenir Next Medium" charset="0"/>
                <a:cs typeface="Avenir Next Medium" charset="0"/>
              </a:rPr>
              <a:t>Q</a:t>
            </a:r>
          </a:p>
        </p:txBody>
      </p:sp>
      <p:sp>
        <p:nvSpPr>
          <p:cNvPr id="6" name="Content Placeholder 8"/>
          <p:cNvSpPr txBox="1">
            <a:spLocks/>
          </p:cNvSpPr>
          <p:nvPr/>
        </p:nvSpPr>
        <p:spPr>
          <a:xfrm>
            <a:off x="3289981" y="5225458"/>
            <a:ext cx="2551587" cy="23295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tabLst>
                <a:tab pos="509588" algn="l"/>
              </a:tabLst>
            </a:pPr>
            <a:r>
              <a:rPr lang="en-US" sz="1400" b="0"/>
              <a:t>Picture</a:t>
            </a:r>
            <a:endParaRPr lang="en-US" sz="1400" b="0" dirty="0"/>
          </a:p>
        </p:txBody>
      </p:sp>
      <p:sp>
        <p:nvSpPr>
          <p:cNvPr id="7" name="Content Placeholder 8"/>
          <p:cNvSpPr txBox="1">
            <a:spLocks/>
          </p:cNvSpPr>
          <p:nvPr/>
        </p:nvSpPr>
        <p:spPr>
          <a:xfrm>
            <a:off x="6673423" y="5225458"/>
            <a:ext cx="1238935" cy="23295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tabLst>
                <a:tab pos="509588" algn="l"/>
              </a:tabLst>
            </a:pPr>
            <a:r>
              <a:rPr lang="en-US" sz="1400" b="0" dirty="0"/>
              <a:t>Live Text</a:t>
            </a:r>
          </a:p>
        </p:txBody>
      </p:sp>
    </p:spTree>
    <p:extLst>
      <p:ext uri="{BB962C8B-B14F-4D97-AF65-F5344CB8AC3E}">
        <p14:creationId xmlns:p14="http://schemas.microsoft.com/office/powerpoint/2010/main" val="1381093435"/>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284"/>
            <a:ext cx="12192000" cy="6859283"/>
            <a:chOff x="0" y="-1284"/>
            <a:chExt cx="12192000" cy="6859283"/>
          </a:xfrm>
        </p:grpSpPr>
        <p:sp>
          <p:nvSpPr>
            <p:cNvPr id="7" name="Rectangle 6"/>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Picture 7"/>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pic>
          <p:nvPicPr>
            <p:cNvPr id="9" name="Picture 8"/>
            <p:cNvPicPr>
              <a:picLocks noChangeAspect="1"/>
            </p:cNvPicPr>
            <p:nvPr/>
          </p:nvPicPr>
          <p:blipFill rotWithShape="1">
            <a:blip r:embed="rId3">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p:spPr>
        </p:pic>
      </p:grpSp>
      <p:sp>
        <p:nvSpPr>
          <p:cNvPr id="2" name="Title 1"/>
          <p:cNvSpPr>
            <a:spLocks noGrp="1"/>
          </p:cNvSpPr>
          <p:nvPr>
            <p:ph type="title"/>
          </p:nvPr>
        </p:nvSpPr>
        <p:spPr/>
        <p:txBody>
          <a:bodyPr/>
          <a:lstStyle/>
          <a:p>
            <a:r>
              <a:rPr lang="en-US" dirty="0"/>
              <a:t>Did you know?</a:t>
            </a:r>
          </a:p>
        </p:txBody>
      </p:sp>
      <p:sp>
        <p:nvSpPr>
          <p:cNvPr id="16" name="Content Placeholder 2"/>
          <p:cNvSpPr txBox="1">
            <a:spLocks/>
          </p:cNvSpPr>
          <p:nvPr/>
        </p:nvSpPr>
        <p:spPr>
          <a:xfrm>
            <a:off x="1045055" y="1678893"/>
            <a:ext cx="10238641"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1600" dirty="0">
                <a:solidFill>
                  <a:schemeClr val="tx2"/>
                </a:solidFill>
              </a:rPr>
              <a:t>To quickly update any current presentation</a:t>
            </a:r>
          </a:p>
          <a:p>
            <a:pPr marL="0" indent="0">
              <a:buNone/>
            </a:pPr>
            <a:r>
              <a:rPr lang="en-US" sz="1600" b="0" dirty="0"/>
              <a:t>Copy and paste your slides from your </a:t>
            </a:r>
            <a:r>
              <a:rPr lang="en-US" sz="1600" b="0" dirty="0">
                <a:solidFill>
                  <a:schemeClr val="accent3">
                    <a:lumMod val="60000"/>
                    <a:lumOff val="40000"/>
                  </a:schemeClr>
                </a:solidFill>
              </a:rPr>
              <a:t>current </a:t>
            </a:r>
            <a:r>
              <a:rPr lang="en-US" sz="1600" b="0" dirty="0"/>
              <a:t>deck into the </a:t>
            </a:r>
            <a:r>
              <a:rPr lang="en-US" sz="1600" b="0" dirty="0">
                <a:solidFill>
                  <a:schemeClr val="accent3">
                    <a:lumMod val="60000"/>
                    <a:lumOff val="40000"/>
                  </a:schemeClr>
                </a:solidFill>
              </a:rPr>
              <a:t>newest </a:t>
            </a:r>
            <a:r>
              <a:rPr lang="en-US" sz="1600" b="0" dirty="0"/>
              <a:t>template. The title and ending logo slide will update automatically.</a:t>
            </a:r>
          </a:p>
          <a:p>
            <a:pPr marL="0" lvl="0" indent="0">
              <a:buNone/>
            </a:pPr>
            <a:endParaRPr lang="en-US" sz="1600" dirty="0">
              <a:solidFill>
                <a:schemeClr val="tx2"/>
              </a:solidFill>
            </a:endParaRPr>
          </a:p>
          <a:p>
            <a:pPr marL="0" lvl="0" indent="0">
              <a:buNone/>
            </a:pPr>
            <a:r>
              <a:rPr lang="en-US" sz="1600" dirty="0">
                <a:solidFill>
                  <a:schemeClr val="tx2"/>
                </a:solidFill>
              </a:rPr>
              <a:t>For More Templates, Sample Files, and Icons See</a:t>
            </a:r>
          </a:p>
          <a:p>
            <a:pPr marL="0" indent="0">
              <a:lnSpc>
                <a:spcPts val="1020"/>
              </a:lnSpc>
              <a:buNone/>
            </a:pPr>
            <a:r>
              <a:rPr lang="en-US" sz="1600" b="0" dirty="0">
                <a:solidFill>
                  <a:schemeClr val="tx2"/>
                </a:solidFill>
                <a:hlinkClick r:id="rId4"/>
              </a:rPr>
              <a:t>https://compass.esri.com/resources/presentations/Pages/Main.aspx</a:t>
            </a:r>
            <a:endParaRPr lang="en-US" sz="1600" b="0" dirty="0">
              <a:solidFill>
                <a:schemeClr val="tx2"/>
              </a:solidFill>
            </a:endParaRPr>
          </a:p>
          <a:p>
            <a:pPr marL="0" lvl="0" indent="0">
              <a:buNone/>
            </a:pPr>
            <a:endParaRPr lang="en-US" sz="1600" b="0" dirty="0">
              <a:solidFill>
                <a:schemeClr val="tx2"/>
              </a:solidFill>
            </a:endParaRPr>
          </a:p>
          <a:p>
            <a:pPr marL="0" lvl="0" indent="0">
              <a:buNone/>
            </a:pPr>
            <a:r>
              <a:rPr lang="en-US" sz="1600" dirty="0">
                <a:solidFill>
                  <a:schemeClr val="tx2"/>
                </a:solidFill>
              </a:rPr>
              <a:t>Videos not working?</a:t>
            </a:r>
            <a:br>
              <a:rPr lang="en-US" sz="1600" dirty="0">
                <a:solidFill>
                  <a:schemeClr val="tx2"/>
                </a:solidFill>
              </a:rPr>
            </a:br>
            <a:r>
              <a:rPr lang="en-US" sz="1400" b="0" dirty="0"/>
              <a:t>For video in PowerPoint, animated GIF is recommended. AVI and WMV (native PC files) will work best on a PC platform. H.264 MP4 will work only on PowerPoint 2013 and later.</a:t>
            </a:r>
          </a:p>
        </p:txBody>
      </p:sp>
    </p:spTree>
    <p:extLst>
      <p:ext uri="{BB962C8B-B14F-4D97-AF65-F5344CB8AC3E}">
        <p14:creationId xmlns:p14="http://schemas.microsoft.com/office/powerpoint/2010/main" val="1415079490"/>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284"/>
            <a:ext cx="12192000" cy="6859283"/>
            <a:chOff x="0" y="-1284"/>
            <a:chExt cx="12192000" cy="6859283"/>
          </a:xfrm>
        </p:grpSpPr>
        <p:sp>
          <p:nvSpPr>
            <p:cNvPr id="7" name="Rectangle 6"/>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Picture 7"/>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pic>
          <p:nvPicPr>
            <p:cNvPr id="9" name="Picture 8"/>
            <p:cNvPicPr>
              <a:picLocks noChangeAspect="1"/>
            </p:cNvPicPr>
            <p:nvPr/>
          </p:nvPicPr>
          <p:blipFill rotWithShape="1">
            <a:blip r:embed="rId3">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p:spPr>
        </p:pic>
      </p:grpSp>
      <p:sp>
        <p:nvSpPr>
          <p:cNvPr id="2" name="Title 1"/>
          <p:cNvSpPr>
            <a:spLocks noGrp="1"/>
          </p:cNvSpPr>
          <p:nvPr>
            <p:ph type="title"/>
          </p:nvPr>
        </p:nvSpPr>
        <p:spPr>
          <a:xfrm>
            <a:off x="685800" y="682625"/>
            <a:ext cx="10826496" cy="369332"/>
          </a:xfrm>
        </p:spPr>
        <p:txBody>
          <a:bodyPr/>
          <a:lstStyle/>
          <a:p>
            <a:r>
              <a:rPr lang="en-US" dirty="0"/>
              <a:t>Aspect Ratio Test</a:t>
            </a:r>
          </a:p>
        </p:txBody>
      </p:sp>
      <p:sp>
        <p:nvSpPr>
          <p:cNvPr id="16" name="Content Placeholder 2"/>
          <p:cNvSpPr txBox="1">
            <a:spLocks/>
          </p:cNvSpPr>
          <p:nvPr/>
        </p:nvSpPr>
        <p:spPr>
          <a:xfrm>
            <a:off x="4250465" y="3056096"/>
            <a:ext cx="3032339"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lgn="ctr">
              <a:buNone/>
            </a:pPr>
            <a:r>
              <a:rPr lang="en-US" sz="1600" b="0" dirty="0"/>
              <a:t>If this shape does not appear as a perfect circle, adjust the aspect ratio of your display until it does.</a:t>
            </a:r>
          </a:p>
          <a:p>
            <a:pPr marL="0" lvl="0" indent="0" algn="ctr">
              <a:buNone/>
            </a:pPr>
            <a:r>
              <a:rPr lang="en-US" sz="1600" b="0" dirty="0"/>
              <a:t>Try the resolution 1920x1080 for 16:9 displays.</a:t>
            </a:r>
          </a:p>
        </p:txBody>
      </p:sp>
      <p:sp>
        <p:nvSpPr>
          <p:cNvPr id="5" name="Oval 4"/>
          <p:cNvSpPr/>
          <p:nvPr/>
        </p:nvSpPr>
        <p:spPr bwMode="auto">
          <a:xfrm>
            <a:off x="3285331" y="1139928"/>
            <a:ext cx="4976151" cy="4976151"/>
          </a:xfrm>
          <a:prstGeom prst="ellipse">
            <a:avLst/>
          </a:prstGeom>
          <a:noFill/>
          <a:ln w="60325">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00708155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version</a:t>
            </a:r>
          </a:p>
        </p:txBody>
      </p:sp>
      <p:pic>
        <p:nvPicPr>
          <p:cNvPr id="4" name="Content Placeholder 3">
            <a:hlinkClick r:id="rId3"/>
          </p:cNvPr>
          <p:cNvPicPr>
            <a:picLocks noGrp="1" noChangeAspect="1"/>
          </p:cNvPicPr>
          <p:nvPr>
            <p:ph sz="half" idx="2"/>
          </p:nvPr>
        </p:nvPicPr>
        <p:blipFill>
          <a:blip r:embed="rId4"/>
          <a:stretch>
            <a:fillRect/>
          </a:stretch>
        </p:blipFill>
        <p:spPr>
          <a:xfrm>
            <a:off x="3599723" y="1828800"/>
            <a:ext cx="4998903" cy="3429000"/>
          </a:xfrm>
          <a:prstGeom prst="rect">
            <a:avLst/>
          </a:prstGeom>
          <a:effectLst>
            <a:outerShdw blurRad="50800" dist="38100" dir="5400000" algn="t" rotWithShape="0">
              <a:prstClr val="black">
                <a:alpha val="40000"/>
              </a:prstClr>
            </a:outerShdw>
          </a:effectLst>
        </p:spPr>
      </p:pic>
      <p:sp>
        <p:nvSpPr>
          <p:cNvPr id="5" name="Text Placeholder 4"/>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/latest/guide/choose-version/</a:t>
            </a:r>
            <a:r>
              <a:rPr lang="en-US" dirty="0" err="1"/>
              <a:t>index.html</a:t>
            </a:r>
            <a:endParaRPr lang="en-US" dirty="0"/>
          </a:p>
        </p:txBody>
      </p:sp>
    </p:spTree>
    <p:extLst>
      <p:ext uri="{BB962C8B-B14F-4D97-AF65-F5344CB8AC3E}">
        <p14:creationId xmlns:p14="http://schemas.microsoft.com/office/powerpoint/2010/main" val="711700905"/>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Setup</a:t>
            </a:r>
          </a:p>
        </p:txBody>
      </p:sp>
      <p:sp>
        <p:nvSpPr>
          <p:cNvPr id="5" name="Content Placeholder 6"/>
          <p:cNvSpPr txBox="1">
            <a:spLocks/>
          </p:cNvSpPr>
          <p:nvPr/>
        </p:nvSpPr>
        <p:spPr>
          <a:xfrm>
            <a:off x="1237902" y="2105866"/>
            <a:ext cx="10369296" cy="342900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a:t>Choose an IDE</a:t>
            </a:r>
          </a:p>
          <a:p>
            <a:r>
              <a:rPr lang="en-US"/>
              <a:t>Code assist</a:t>
            </a:r>
          </a:p>
          <a:p>
            <a:r>
              <a:rPr lang="en-US"/>
              <a:t>Helpful tools </a:t>
            </a:r>
            <a:endParaRPr lang="en-US" dirty="0"/>
          </a:p>
        </p:txBody>
      </p:sp>
      <p:pic>
        <p:nvPicPr>
          <p:cNvPr id="6" name="Picture 5"/>
          <p:cNvPicPr>
            <a:picLocks noChangeAspect="1"/>
          </p:cNvPicPr>
          <p:nvPr/>
        </p:nvPicPr>
        <p:blipFill>
          <a:blip r:embed="rId3"/>
          <a:stretch>
            <a:fillRect/>
          </a:stretch>
        </p:blipFill>
        <p:spPr>
          <a:xfrm>
            <a:off x="9011392" y="1534250"/>
            <a:ext cx="1641414" cy="1641414"/>
          </a:xfrm>
          <a:prstGeom prst="rect">
            <a:avLst/>
          </a:prstGeom>
        </p:spPr>
      </p:pic>
      <p:pic>
        <p:nvPicPr>
          <p:cNvPr id="7" name="Picture 6">
            <a:hlinkClick r:id="rId4"/>
          </p:cNvPr>
          <p:cNvPicPr>
            <a:picLocks noChangeAspect="1"/>
          </p:cNvPicPr>
          <p:nvPr/>
        </p:nvPicPr>
        <p:blipFill>
          <a:blip r:embed="rId5"/>
          <a:stretch>
            <a:fillRect/>
          </a:stretch>
        </p:blipFill>
        <p:spPr>
          <a:xfrm>
            <a:off x="6527198" y="3438755"/>
            <a:ext cx="5080000" cy="2755900"/>
          </a:xfrm>
          <a:prstGeom prst="rect">
            <a:avLst/>
          </a:prstGeom>
        </p:spPr>
      </p:pic>
      <p:pic>
        <p:nvPicPr>
          <p:cNvPr id="8" name="Picture 7"/>
          <p:cNvPicPr>
            <a:picLocks noChangeAspect="1"/>
          </p:cNvPicPr>
          <p:nvPr/>
        </p:nvPicPr>
        <p:blipFill>
          <a:blip r:embed="rId6"/>
          <a:stretch>
            <a:fillRect/>
          </a:stretch>
        </p:blipFill>
        <p:spPr>
          <a:xfrm>
            <a:off x="3475667" y="1690881"/>
            <a:ext cx="3395350" cy="1767827"/>
          </a:xfrm>
          <a:prstGeom prst="rect">
            <a:avLst/>
          </a:prstGeom>
          <a:effectLst>
            <a:outerShdw blurRad="50800" dist="50800" dir="5400000" algn="ctr" rotWithShape="0">
              <a:schemeClr val="tx1">
                <a:lumMod val="85000"/>
              </a:schemeClr>
            </a:outerShdw>
          </a:effectLst>
        </p:spPr>
      </p:pic>
      <p:sp>
        <p:nvSpPr>
          <p:cNvPr id="9" name="TextBox 8"/>
          <p:cNvSpPr txBox="1"/>
          <p:nvPr/>
        </p:nvSpPr>
        <p:spPr>
          <a:xfrm>
            <a:off x="7689954" y="509666"/>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pic>
        <p:nvPicPr>
          <p:cNvPr id="10" name="Picture 9"/>
          <p:cNvPicPr>
            <a:picLocks noChangeAspect="1"/>
          </p:cNvPicPr>
          <p:nvPr/>
        </p:nvPicPr>
        <p:blipFill>
          <a:blip r:embed="rId7"/>
          <a:stretch>
            <a:fillRect/>
          </a:stretch>
        </p:blipFill>
        <p:spPr>
          <a:xfrm>
            <a:off x="1403941" y="3760388"/>
            <a:ext cx="3175712" cy="539871"/>
          </a:xfrm>
          <a:prstGeom prst="rect">
            <a:avLst/>
          </a:prstGeom>
          <a:effectLst>
            <a:outerShdw blurRad="50800" dist="50800" dir="5400000" algn="ctr" rotWithShape="0">
              <a:schemeClr val="tx1">
                <a:lumMod val="85000"/>
              </a:schemeClr>
            </a:outerShdw>
          </a:effectLst>
        </p:spPr>
      </p:pic>
      <p:pic>
        <p:nvPicPr>
          <p:cNvPr id="11" name="Picture 10"/>
          <p:cNvPicPr>
            <a:picLocks noChangeAspect="1"/>
          </p:cNvPicPr>
          <p:nvPr/>
        </p:nvPicPr>
        <p:blipFill>
          <a:blip r:embed="rId8"/>
          <a:stretch>
            <a:fillRect/>
          </a:stretch>
        </p:blipFill>
        <p:spPr>
          <a:xfrm>
            <a:off x="2585774" y="4719112"/>
            <a:ext cx="2678307" cy="554132"/>
          </a:xfrm>
          <a:prstGeom prst="rect">
            <a:avLst/>
          </a:prstGeom>
          <a:effectLst>
            <a:outerShdw blurRad="50800" dist="50800" dir="5400000" algn="ctr" rotWithShape="0">
              <a:schemeClr val="tx1">
                <a:lumMod val="85000"/>
              </a:schemeClr>
            </a:outerShdw>
          </a:effectLst>
        </p:spPr>
      </p:pic>
      <p:pic>
        <p:nvPicPr>
          <p:cNvPr id="12" name="Picture 11"/>
          <p:cNvPicPr>
            <a:picLocks noChangeAspect="1"/>
          </p:cNvPicPr>
          <p:nvPr/>
        </p:nvPicPr>
        <p:blipFill>
          <a:blip r:embed="rId9"/>
          <a:stretch>
            <a:fillRect/>
          </a:stretch>
        </p:blipFill>
        <p:spPr>
          <a:xfrm>
            <a:off x="6641408" y="1409947"/>
            <a:ext cx="1450088" cy="1450088"/>
          </a:xfrm>
          <a:prstGeom prst="rect">
            <a:avLst/>
          </a:prstGeom>
        </p:spPr>
      </p:pic>
    </p:spTree>
    <p:extLst>
      <p:ext uri="{BB962C8B-B14F-4D97-AF65-F5344CB8AC3E}">
        <p14:creationId xmlns:p14="http://schemas.microsoft.com/office/powerpoint/2010/main" val="3128925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the API </a:t>
            </a:r>
          </a:p>
        </p:txBody>
      </p:sp>
      <p:sp>
        <p:nvSpPr>
          <p:cNvPr id="4" name="Content Placeholder 2"/>
          <p:cNvSpPr>
            <a:spLocks noGrp="1"/>
          </p:cNvSpPr>
          <p:nvPr>
            <p:ph sz="half" idx="2"/>
          </p:nvPr>
        </p:nvSpPr>
        <p:spPr/>
        <p:txBody>
          <a:bodyPr/>
          <a:lstStyle/>
          <a:p>
            <a:r>
              <a:rPr lang="en-US" dirty="0">
                <a:hlinkClick r:id="rId3"/>
              </a:rPr>
              <a:t>CDN  </a:t>
            </a:r>
            <a:endParaRPr lang="en-US" dirty="0"/>
          </a:p>
          <a:p>
            <a:r>
              <a:rPr lang="en-US" dirty="0"/>
              <a:t>Custom builds</a:t>
            </a:r>
          </a:p>
          <a:p>
            <a:r>
              <a:rPr lang="en-US" dirty="0">
                <a:hlinkClick r:id="rId4"/>
              </a:rPr>
              <a:t>Download </a:t>
            </a:r>
            <a:r>
              <a:rPr lang="en-US" dirty="0"/>
              <a:t>API </a:t>
            </a:r>
          </a:p>
        </p:txBody>
      </p:sp>
      <p:sp>
        <p:nvSpPr>
          <p:cNvPr id="6" name="Text Placeholder 5"/>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/latest/guide/using-bower/</a:t>
            </a:r>
            <a:r>
              <a:rPr lang="en-US" dirty="0" err="1"/>
              <a:t>index.html</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2057" y="3384309"/>
            <a:ext cx="9118600" cy="1270000"/>
          </a:xfrm>
          <a:prstGeom prst="rect">
            <a:avLst/>
          </a:prstGeom>
        </p:spPr>
      </p:pic>
    </p:spTree>
    <p:extLst>
      <p:ext uri="{BB962C8B-B14F-4D97-AF65-F5344CB8AC3E}">
        <p14:creationId xmlns:p14="http://schemas.microsoft.com/office/powerpoint/2010/main" val="95748559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284"/>
            <a:ext cx="12192000" cy="6859283"/>
            <a:chOff x="0" y="-1284"/>
            <a:chExt cx="12192000" cy="6859283"/>
          </a:xfrm>
        </p:grpSpPr>
        <p:sp>
          <p:nvSpPr>
            <p:cNvPr id="28" name="Rectangle 27"/>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285750" indent="-285750" algn="ctr" eaLnBrk="0" fontAlgn="base" hangingPunct="0">
                <a:spcBef>
                  <a:spcPct val="0"/>
                </a:spcBef>
                <a:spcAft>
                  <a:spcPct val="0"/>
                </a:spcAft>
                <a:buFont typeface="Arial" charset="0"/>
                <a:buChar char="•"/>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grpSp>
      <p:sp>
        <p:nvSpPr>
          <p:cNvPr id="13" name="Title 8"/>
          <p:cNvSpPr>
            <a:spLocks noGrp="1"/>
          </p:cNvSpPr>
          <p:nvPr>
            <p:ph type="title"/>
          </p:nvPr>
        </p:nvSpPr>
        <p:spPr/>
        <p:txBody>
          <a:bodyPr/>
          <a:lstStyle/>
          <a:p>
            <a:pPr algn="l"/>
            <a:r>
              <a:rPr lang="en-US" sz="2800" b="0" dirty="0"/>
              <a:t>CSS</a:t>
            </a:r>
          </a:p>
        </p:txBody>
      </p:sp>
      <p:sp>
        <p:nvSpPr>
          <p:cNvPr id="2" name="Content Placeholder 1"/>
          <p:cNvSpPr>
            <a:spLocks noGrp="1"/>
          </p:cNvSpPr>
          <p:nvPr>
            <p:ph sz="half" idx="2"/>
          </p:nvPr>
        </p:nvSpPr>
        <p:spPr/>
        <p:txBody>
          <a:bodyPr/>
          <a:lstStyle/>
          <a:p>
            <a:r>
              <a:rPr lang="en-US" b="0" dirty="0" err="1"/>
              <a:t>Main.css</a:t>
            </a:r>
            <a:endParaRPr lang="en-US" b="0" dirty="0"/>
          </a:p>
          <a:p>
            <a:r>
              <a:rPr lang="en-US" b="0" dirty="0" err="1"/>
              <a:t>View.css</a:t>
            </a:r>
            <a:endParaRPr lang="en-US" b="0" dirty="0"/>
          </a:p>
          <a:p>
            <a:r>
              <a:rPr lang="en-US" b="0" dirty="0"/>
              <a:t>Custom </a:t>
            </a:r>
            <a:r>
              <a:rPr lang="en-US" b="0" dirty="0" err="1"/>
              <a:t>css</a:t>
            </a:r>
            <a:r>
              <a:rPr lang="en-US" b="0" dirty="0"/>
              <a:t> (SASS)</a:t>
            </a:r>
          </a:p>
          <a:p>
            <a:endParaRPr lang="en-US" b="0" dirty="0"/>
          </a:p>
        </p:txBody>
      </p:sp>
      <p:sp>
        <p:nvSpPr>
          <p:cNvPr id="7" name="Text Placeholder 6"/>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/latest/guide/styling/</a:t>
            </a:r>
            <a:r>
              <a:rPr lang="en-US" dirty="0" err="1"/>
              <a:t>index.html</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7796" y="3569905"/>
            <a:ext cx="8013700" cy="5461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7796" y="4231376"/>
            <a:ext cx="8064500" cy="596900"/>
          </a:xfrm>
          <a:prstGeom prst="rect">
            <a:avLst/>
          </a:prstGeom>
        </p:spPr>
      </p:pic>
    </p:spTree>
    <p:extLst>
      <p:ext uri="{BB962C8B-B14F-4D97-AF65-F5344CB8AC3E}">
        <p14:creationId xmlns:p14="http://schemas.microsoft.com/office/powerpoint/2010/main" val="1188717292"/>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JSAPI Resources </a:t>
            </a:r>
          </a:p>
        </p:txBody>
      </p:sp>
      <p:sp>
        <p:nvSpPr>
          <p:cNvPr id="5" name="Content Placeholder 2"/>
          <p:cNvSpPr>
            <a:spLocks noGrp="1"/>
          </p:cNvSpPr>
          <p:nvPr>
            <p:ph sz="half" idx="2"/>
          </p:nvPr>
        </p:nvSpPr>
        <p:spPr/>
        <p:txBody>
          <a:bodyPr/>
          <a:lstStyle/>
          <a:p>
            <a:r>
              <a:rPr lang="en-US" dirty="0"/>
              <a:t>Collection of </a:t>
            </a:r>
            <a:r>
              <a:rPr lang="en-US" dirty="0">
                <a:hlinkClick r:id="rId3"/>
              </a:rPr>
              <a:t>resources </a:t>
            </a:r>
            <a:r>
              <a:rPr lang="en-US" dirty="0"/>
              <a:t>to aid development in the JSAPI</a:t>
            </a:r>
          </a:p>
          <a:p>
            <a:r>
              <a:rPr lang="en-US" dirty="0"/>
              <a:t>Some of these include:</a:t>
            </a:r>
          </a:p>
          <a:p>
            <a:pPr lvl="1"/>
            <a:r>
              <a:rPr lang="en-US" sz="2000" dirty="0">
                <a:hlinkClick r:id="rId4"/>
              </a:rPr>
              <a:t>JSHint </a:t>
            </a:r>
            <a:r>
              <a:rPr lang="en-US" sz="2000" dirty="0"/>
              <a:t>file</a:t>
            </a:r>
          </a:p>
          <a:p>
            <a:pPr lvl="2"/>
            <a:r>
              <a:rPr lang="en-US" sz="2000" dirty="0"/>
              <a:t>Helps to detect errors and potential problems in code</a:t>
            </a:r>
          </a:p>
          <a:p>
            <a:pPr lvl="1"/>
            <a:r>
              <a:rPr lang="en-US" sz="2000" dirty="0">
                <a:hlinkClick r:id="rId5"/>
              </a:rPr>
              <a:t>Typescript </a:t>
            </a:r>
            <a:r>
              <a:rPr lang="en-US" sz="2000" dirty="0"/>
              <a:t>definition file</a:t>
            </a:r>
          </a:p>
          <a:p>
            <a:pPr lvl="2"/>
            <a:r>
              <a:rPr lang="en-US" sz="2000" dirty="0"/>
              <a:t>Provides code assist in some IDE’s such as Visual Studio Code </a:t>
            </a:r>
          </a:p>
          <a:p>
            <a:pPr lvl="1"/>
            <a:r>
              <a:rPr lang="en-US" sz="2000" dirty="0"/>
              <a:t>Build tools, e.g. </a:t>
            </a:r>
            <a:r>
              <a:rPr lang="en-US" sz="2000" dirty="0">
                <a:hlinkClick r:id="rId6"/>
              </a:rPr>
              <a:t>Bower </a:t>
            </a:r>
            <a:r>
              <a:rPr lang="en-US" sz="2000" dirty="0"/>
              <a:t>for custom builds of the API</a:t>
            </a:r>
          </a:p>
          <a:p>
            <a:pPr lvl="1"/>
            <a:r>
              <a:rPr lang="en-US" sz="2000" dirty="0"/>
              <a:t>Callback page for popups using OAuth2 for security</a:t>
            </a:r>
          </a:p>
          <a:p>
            <a:endParaRPr lang="en-US" dirty="0"/>
          </a:p>
        </p:txBody>
      </p:sp>
      <p:sp>
        <p:nvSpPr>
          <p:cNvPr id="6" name="Text Placeholder 5"/>
          <p:cNvSpPr>
            <a:spLocks noGrp="1"/>
          </p:cNvSpPr>
          <p:nvPr>
            <p:ph type="body" sz="quarter" idx="14"/>
          </p:nvPr>
        </p:nvSpPr>
        <p:spPr/>
        <p:txBody>
          <a:bodyPr/>
          <a:lstStyle/>
          <a:p>
            <a:r>
              <a:rPr lang="en-US" dirty="0"/>
              <a:t>https://</a:t>
            </a:r>
            <a:r>
              <a:rPr lang="en-US" dirty="0" err="1"/>
              <a:t>github.com</a:t>
            </a:r>
            <a:r>
              <a:rPr lang="en-US" dirty="0"/>
              <a:t>/Esri/</a:t>
            </a:r>
            <a:r>
              <a:rPr lang="en-US" dirty="0" err="1"/>
              <a:t>jsapi</a:t>
            </a:r>
            <a:r>
              <a:rPr lang="en-US" dirty="0"/>
              <a:t>-resources</a:t>
            </a:r>
          </a:p>
        </p:txBody>
      </p:sp>
    </p:spTree>
    <p:extLst>
      <p:ext uri="{BB962C8B-B14F-4D97-AF65-F5344CB8AC3E}">
        <p14:creationId xmlns:p14="http://schemas.microsoft.com/office/powerpoint/2010/main" val="10271609"/>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62A57839-816C-DD40-89BF-1C32BC75980C}" vid="{B3749CB9-E79A-FB42-8D76-A7C3AB67D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p:properties xmlns:p="http://schemas.microsoft.com/office/2006/metadata/properties" xmlns:xsi="http://www.w3.org/2001/XMLSchema-instance" xmlns:pc="http://schemas.microsoft.com/office/infopath/2007/PartnerControls">
  <documentManagement/>
</p:properties>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ct:contentTypeSchema xmlns:ct="http://schemas.microsoft.com/office/2006/metadata/contentType" xmlns:ma="http://schemas.microsoft.com/office/2006/metadata/properties/metaAttributes" ct:_="" ma:_="" ma:contentTypeName="Document" ma:contentTypeID="0x010100AA98D26B3FE47540B846DEE04C6C189E" ma:contentTypeVersion="3" ma:contentTypeDescription="Create a new document." ma:contentTypeScope="" ma:versionID="a7de433f1650f1652c98ccbdfacec4b3">
  <xsd:schema xmlns:xsd="http://www.w3.org/2001/XMLSchema" xmlns:xs="http://www.w3.org/2001/XMLSchema" xmlns:p="http://schemas.microsoft.com/office/2006/metadata/properties" targetNamespace="http://schemas.microsoft.com/office/2006/metadata/properties" ma:root="true" ma:fieldsID="cf7914bddd9b68a34ec1b2f13fddefd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mso-contentType ?>
<FormTemplates xmlns="http://schemas.microsoft.com/sharepoint/v3/contenttype/forms">
  <Display>DocumentLibraryForm</Display>
  <Edit>DocumentLibraryForm</Edit>
  <New>DocumentLibraryForm</New>
</FormTemplates>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10.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11.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12.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13.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14.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15.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16.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17.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18.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19.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2.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20.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21.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22.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23.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24.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25.xml><?xml version="1.0" encoding="utf-8"?>
<ds:datastoreItem xmlns:ds="http://schemas.openxmlformats.org/officeDocument/2006/customXml" ds:itemID="{81E133DB-697E-4C10-B192-8899027B1EC6}">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6.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27.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28.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29.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3.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30.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31.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32.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33.xml><?xml version="1.0" encoding="utf-8"?>
<ds:datastoreItem xmlns:ds="http://schemas.openxmlformats.org/officeDocument/2006/customXml" ds:itemID="{A1C470D9-ADB8-4CF2-8485-E90F803482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4.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35.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36.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37.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38.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39.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4.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40.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41.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42.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43.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44.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45.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46.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47.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48.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49.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5.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50.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51.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52.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53.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54.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55.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56.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57.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58.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59.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6.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60.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61.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62.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63.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64.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65.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66.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67.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68.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7.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8.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9.xml><?xml version="1.0" encoding="utf-8"?>
<ds:datastoreItem xmlns:ds="http://schemas.openxmlformats.org/officeDocument/2006/customXml" ds:itemID="{B0302D17-5923-4CC0-9EB4-0E57930F5A8E}">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Esri_Corporate_Template</Template>
  <TotalTime>0</TotalTime>
  <Words>2179</Words>
  <Application>Microsoft Office PowerPoint</Application>
  <PresentationFormat>Widescreen</PresentationFormat>
  <Paragraphs>340</Paragraphs>
  <Slides>49</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ＭＳ Ｐゴシック</vt:lpstr>
      <vt:lpstr>Arial</vt:lpstr>
      <vt:lpstr>Avenir LT Std 55 Roman</vt:lpstr>
      <vt:lpstr>Avenir LT Std 65 Medium</vt:lpstr>
      <vt:lpstr>Avenir Next Medium</vt:lpstr>
      <vt:lpstr>Calibri</vt:lpstr>
      <vt:lpstr>Lucida Grande</vt:lpstr>
      <vt:lpstr>Esri_Corporate_Template-Dark</vt:lpstr>
      <vt:lpstr>Getting Started with ArcGIS API for JavaScript</vt:lpstr>
      <vt:lpstr>Overview</vt:lpstr>
      <vt:lpstr>PowerPoint Presentation</vt:lpstr>
      <vt:lpstr>Where to begin? </vt:lpstr>
      <vt:lpstr>Choosing a version</vt:lpstr>
      <vt:lpstr>Developer Setup</vt:lpstr>
      <vt:lpstr>Get the API </vt:lpstr>
      <vt:lpstr>CSS</vt:lpstr>
      <vt:lpstr>JSAPI Resources </vt:lpstr>
      <vt:lpstr>Build first app </vt:lpstr>
      <vt:lpstr>First Steps </vt:lpstr>
      <vt:lpstr>Make a map </vt:lpstr>
      <vt:lpstr>Debugging Tips </vt:lpstr>
      <vt:lpstr>Map View </vt:lpstr>
      <vt:lpstr>Demo</vt:lpstr>
      <vt:lpstr>Add data to map </vt:lpstr>
      <vt:lpstr>Add data </vt:lpstr>
      <vt:lpstr>Layer coding pattern </vt:lpstr>
      <vt:lpstr>Working with properties </vt:lpstr>
      <vt:lpstr>Working with properties – continued</vt:lpstr>
      <vt:lpstr>Demo</vt:lpstr>
      <vt:lpstr>Symbolize data </vt:lpstr>
      <vt:lpstr>Symbols </vt:lpstr>
      <vt:lpstr>Renderers</vt:lpstr>
      <vt:lpstr>Autocasting </vt:lpstr>
      <vt:lpstr>Autocast code sample </vt:lpstr>
      <vt:lpstr>Demo</vt:lpstr>
      <vt:lpstr>Make app interactive</vt:lpstr>
      <vt:lpstr>Add interactivity : Popups  </vt:lpstr>
      <vt:lpstr>Popup components </vt:lpstr>
      <vt:lpstr>Popup Template </vt:lpstr>
      <vt:lpstr>Dockable </vt:lpstr>
      <vt:lpstr>Popup: Custom Actions </vt:lpstr>
      <vt:lpstr>Demo</vt:lpstr>
      <vt:lpstr>Web maps </vt:lpstr>
      <vt:lpstr>WebMap</vt:lpstr>
      <vt:lpstr>Demo</vt:lpstr>
      <vt:lpstr>Widgets </vt:lpstr>
      <vt:lpstr>Widgets </vt:lpstr>
      <vt:lpstr>Widget coding pattern </vt:lpstr>
      <vt:lpstr>View UI </vt:lpstr>
      <vt:lpstr>Customize widget appearance </vt:lpstr>
      <vt:lpstr>Demo</vt:lpstr>
      <vt:lpstr>PowerPoint Presentation</vt:lpstr>
      <vt:lpstr>Which Font is Best For Your Presentation?  </vt:lpstr>
      <vt:lpstr>How to Change Your Theme Fonts to Avenir Next</vt:lpstr>
      <vt:lpstr>How to Test if you’re using Avenir Next</vt:lpstr>
      <vt:lpstr>Did you know?</vt:lpstr>
      <vt:lpstr>Aspect Ratio Test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2017-03-14T19:48:56Z</dcterms:created>
  <dcterms:modified xsi:type="dcterms:W3CDTF">2017-07-05T23:23:39Z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0x010100AA98D26B3FE47540B846DEE04C6C189E</vt:lpwstr>
  </property>
</Properties>
</file>